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 Bold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</p:embeddedFont>
    <p:embeddedFont>
      <p:font typeface="Open Sans Light" panose="020B0306030504020204" pitchFamily="34" charset="0"/>
      <p:regular r:id="rId28"/>
      <p:italic r:id="rId29"/>
    </p:embeddedFont>
    <p:embeddedFont>
      <p:font typeface="Raleway" panose="020B0604020202020204" charset="0"/>
      <p:regular r:id="rId30"/>
    </p:embeddedFont>
    <p:embeddedFont>
      <p:font typeface="Raleway Bold" panose="020B0604020202020204" charset="0"/>
      <p:regular r:id="rId31"/>
    </p:embeddedFont>
    <p:embeddedFont>
      <p:font typeface="Roboto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645" b="18294"/>
          <a:stretch>
            <a:fillRect/>
          </a:stretch>
        </p:blipFill>
        <p:spPr>
          <a:xfrm>
            <a:off x="1028700" y="933110"/>
            <a:ext cx="2183423" cy="956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73649" y="2176606"/>
            <a:ext cx="6724161" cy="67241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70455" y="455496"/>
            <a:ext cx="1915426" cy="191178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-608760"/>
            <a:ext cx="18681615" cy="929710"/>
            <a:chOff x="0" y="0"/>
            <a:chExt cx="4269861" cy="206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69861" cy="206164"/>
            </a:xfrm>
            <a:custGeom>
              <a:avLst/>
              <a:gdLst/>
              <a:ahLst/>
              <a:cxnLst/>
              <a:rect l="l" t="t" r="r" b="b"/>
              <a:pathLst>
                <a:path w="4269861" h="206164">
                  <a:moveTo>
                    <a:pt x="0" y="0"/>
                  </a:moveTo>
                  <a:lnTo>
                    <a:pt x="4269861" y="0"/>
                  </a:lnTo>
                  <a:lnTo>
                    <a:pt x="4269861" y="206164"/>
                  </a:lnTo>
                  <a:lnTo>
                    <a:pt x="0" y="206164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066800" y="5784055"/>
            <a:ext cx="730746" cy="0"/>
          </a:xfrm>
          <a:prstGeom prst="line">
            <a:avLst/>
          </a:prstGeom>
          <a:ln w="76200" cap="flat">
            <a:solidFill>
              <a:srgbClr val="F0A1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0" y="3296501"/>
            <a:ext cx="8291015" cy="223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9"/>
              </a:lnSpc>
            </a:pPr>
            <a:r>
              <a:rPr lang="en-US" sz="6999">
                <a:solidFill>
                  <a:srgbClr val="000000"/>
                </a:solidFill>
                <a:latin typeface="Raleway"/>
              </a:rPr>
              <a:t>How it Keeps You From Your Goals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150582"/>
            <a:ext cx="8988326" cy="251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Presented by</a:t>
            </a:r>
          </a:p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Joseph Heieck</a:t>
            </a:r>
          </a:p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President &amp; CEO, gWorks</a:t>
            </a:r>
          </a:p>
          <a:p>
            <a:pPr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Iowa League of Cities 2021 Annual Conference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06211"/>
            <a:ext cx="8988326" cy="1322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99"/>
              </a:lnSpc>
              <a:spcBef>
                <a:spcPct val="0"/>
              </a:spcBef>
            </a:pPr>
            <a:r>
              <a:rPr lang="en-US" sz="7999" dirty="0">
                <a:solidFill>
                  <a:srgbClr val="000000"/>
                </a:solidFill>
                <a:latin typeface="Raleway Bold"/>
              </a:rPr>
              <a:t>Unplanned Work: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9456016"/>
            <a:ext cx="18896273" cy="1078319"/>
            <a:chOff x="0" y="0"/>
            <a:chExt cx="4317462" cy="2391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6948" y="2944783"/>
            <a:ext cx="3432672" cy="343267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073845" y="3061680"/>
            <a:ext cx="3198878" cy="31988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64645" y="3711110"/>
            <a:ext cx="2017278" cy="201727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427664" y="2944783"/>
            <a:ext cx="3432672" cy="34326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44561" y="3061680"/>
            <a:ext cx="3198878" cy="319887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42757" y="3878925"/>
            <a:ext cx="1602487" cy="160248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898380" y="2944783"/>
            <a:ext cx="3432672" cy="34326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15277" y="3061680"/>
            <a:ext cx="3198878" cy="319887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3472" y="3918506"/>
            <a:ext cx="1602487" cy="16024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126879" y="441160"/>
            <a:ext cx="1203424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Raleway Bold"/>
              </a:rPr>
              <a:t>Three Ways to Conquer Unplanned 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94040" y="7174741"/>
            <a:ext cx="2641349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Plan for 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4687" y="7174741"/>
            <a:ext cx="2938623" cy="146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Create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Your Lanes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16620" y="7174741"/>
            <a:ext cx="3113325" cy="146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Modern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Technology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845"/>
          <a:stretch>
            <a:fillRect/>
          </a:stretch>
        </p:blipFill>
        <p:spPr>
          <a:xfrm>
            <a:off x="9292435" y="0"/>
            <a:ext cx="13050570" cy="972212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097717">
            <a:off x="-1253073" y="-11205313"/>
            <a:ext cx="17743529" cy="15365896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639221">
            <a:off x="4921466" y="5941869"/>
            <a:ext cx="14358570" cy="1243452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361" y="213591"/>
            <a:ext cx="756456" cy="75645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573620" y="9484591"/>
            <a:ext cx="19469893" cy="1078319"/>
            <a:chOff x="0" y="0"/>
            <a:chExt cx="4317462" cy="2391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1" name="AutoShape 11"/>
          <p:cNvSpPr/>
          <p:nvPr/>
        </p:nvSpPr>
        <p:spPr>
          <a:xfrm rot="5399999">
            <a:off x="490097" y="3601053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390993" y="3112738"/>
            <a:ext cx="8086923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Block time in your schedule for both planned and unplanned work. Then stick to it.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458755"/>
            <a:ext cx="3924298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Plan For 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496005" y="5451256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495019" y="5728389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493471" y="6026429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493471" y="6306535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493471" y="6603241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00671" y="6884681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00671" y="7198084"/>
            <a:ext cx="53008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510083" y="7496342"/>
            <a:ext cx="5286802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486271" y="7794940"/>
            <a:ext cx="5308080" cy="0"/>
          </a:xfrm>
          <a:prstGeom prst="line">
            <a:avLst/>
          </a:prstGeom>
          <a:ln w="19050" cap="rnd">
            <a:solidFill>
              <a:srgbClr val="A6A6A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658746" y="5205511"/>
            <a:ext cx="30730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8:00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58746" y="5488189"/>
            <a:ext cx="30730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9:00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16498" y="5778548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10:00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16498" y="6074054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11:00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16498" y="6364413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12:00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16498" y="6655446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1:00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16498" y="6953486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2:00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16498" y="7243117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3:00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6498" y="7531632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4:00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16498" y="7833040"/>
            <a:ext cx="391803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>
                    <a:alpha val="49804"/>
                  </a:srgbClr>
                </a:solidFill>
                <a:latin typeface="Roboto Bold"/>
              </a:rPr>
              <a:t>5:00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162035" y="5159768"/>
            <a:ext cx="1301052" cy="1156292"/>
            <a:chOff x="0" y="0"/>
            <a:chExt cx="741103" cy="65864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41103" cy="658645"/>
            </a:xfrm>
            <a:custGeom>
              <a:avLst/>
              <a:gdLst/>
              <a:ahLst/>
              <a:cxnLst/>
              <a:rect l="l" t="t" r="r" b="b"/>
              <a:pathLst>
                <a:path w="741103" h="658645">
                  <a:moveTo>
                    <a:pt x="0" y="0"/>
                  </a:moveTo>
                  <a:lnTo>
                    <a:pt x="741103" y="0"/>
                  </a:lnTo>
                  <a:lnTo>
                    <a:pt x="741103" y="658645"/>
                  </a:lnTo>
                  <a:lnTo>
                    <a:pt x="0" y="658645"/>
                  </a:lnTo>
                  <a:close/>
                </a:path>
              </a:pathLst>
            </a:custGeom>
            <a:solidFill>
              <a:srgbClr val="B9DFF6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3463088" y="6306535"/>
            <a:ext cx="3347876" cy="1199333"/>
            <a:chOff x="0" y="0"/>
            <a:chExt cx="1907011" cy="68316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07011" cy="683162"/>
            </a:xfrm>
            <a:custGeom>
              <a:avLst/>
              <a:gdLst/>
              <a:ahLst/>
              <a:cxnLst/>
              <a:rect l="l" t="t" r="r" b="b"/>
              <a:pathLst>
                <a:path w="1907011" h="683162">
                  <a:moveTo>
                    <a:pt x="0" y="0"/>
                  </a:moveTo>
                  <a:lnTo>
                    <a:pt x="1907011" y="0"/>
                  </a:lnTo>
                  <a:lnTo>
                    <a:pt x="1907011" y="683162"/>
                  </a:lnTo>
                  <a:lnTo>
                    <a:pt x="0" y="683162"/>
                  </a:lnTo>
                  <a:close/>
                </a:path>
              </a:pathLst>
            </a:custGeom>
            <a:solidFill>
              <a:srgbClr val="FFD361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2162035" y="7505867"/>
            <a:ext cx="1301052" cy="554333"/>
            <a:chOff x="0" y="0"/>
            <a:chExt cx="741103" cy="31575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41103" cy="315758"/>
            </a:xfrm>
            <a:custGeom>
              <a:avLst/>
              <a:gdLst/>
              <a:ahLst/>
              <a:cxnLst/>
              <a:rect l="l" t="t" r="r" b="b"/>
              <a:pathLst>
                <a:path w="741103" h="315758">
                  <a:moveTo>
                    <a:pt x="0" y="0"/>
                  </a:moveTo>
                  <a:lnTo>
                    <a:pt x="741103" y="0"/>
                  </a:lnTo>
                  <a:lnTo>
                    <a:pt x="741103" y="315758"/>
                  </a:lnTo>
                  <a:lnTo>
                    <a:pt x="0" y="315758"/>
                  </a:lnTo>
                  <a:close/>
                </a:path>
              </a:pathLst>
            </a:custGeom>
            <a:solidFill>
              <a:srgbClr val="B9F69F"/>
            </a:solidFill>
          </p:spPr>
        </p:sp>
      </p:grpSp>
      <p:sp>
        <p:nvSpPr>
          <p:cNvPr id="40" name="AutoShape 40"/>
          <p:cNvSpPr/>
          <p:nvPr/>
        </p:nvSpPr>
        <p:spPr>
          <a:xfrm rot="5400000">
            <a:off x="692769" y="6600459"/>
            <a:ext cx="2919483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V="1">
            <a:off x="1493471" y="8050676"/>
            <a:ext cx="5308080" cy="9524"/>
          </a:xfrm>
          <a:prstGeom prst="line">
            <a:avLst/>
          </a:prstGeom>
          <a:ln w="38100" cap="rnd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5400000">
            <a:off x="13794" y="6568465"/>
            <a:ext cx="2959563" cy="4858"/>
          </a:xfrm>
          <a:prstGeom prst="line">
            <a:avLst/>
          </a:prstGeom>
          <a:ln w="38100" cap="rnd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15157" y="0"/>
            <a:ext cx="14184024" cy="945601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097717">
            <a:off x="-1253073" y="-11205313"/>
            <a:ext cx="17743529" cy="15365896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639221">
            <a:off x="4921466" y="5941869"/>
            <a:ext cx="14358570" cy="1243452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041" y="202272"/>
            <a:ext cx="779094" cy="77909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1" name="AutoShape 11"/>
          <p:cNvSpPr/>
          <p:nvPr/>
        </p:nvSpPr>
        <p:spPr>
          <a:xfrm rot="5399999">
            <a:off x="490097" y="3601053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 amt="80000"/>
          </a:blip>
          <a:srcRect l="19252" t="28465" r="35317" b="24134"/>
          <a:stretch>
            <a:fillRect/>
          </a:stretch>
        </p:blipFill>
        <p:spPr>
          <a:xfrm>
            <a:off x="1390993" y="4559784"/>
            <a:ext cx="6227698" cy="232027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16351" y="5926963"/>
            <a:ext cx="5517292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"/>
              </a:rPr>
              <a:t>Outbound-Planned Work</a:t>
            </a:r>
          </a:p>
        </p:txBody>
      </p:sp>
      <p:sp>
        <p:nvSpPr>
          <p:cNvPr id="14" name="AutoShape 14"/>
          <p:cNvSpPr/>
          <p:nvPr/>
        </p:nvSpPr>
        <p:spPr>
          <a:xfrm>
            <a:off x="6024531" y="6120003"/>
            <a:ext cx="133447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 rot="-10800000">
            <a:off x="1616351" y="5172075"/>
            <a:ext cx="1148918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TextBox 16"/>
          <p:cNvSpPr txBox="1"/>
          <p:nvPr/>
        </p:nvSpPr>
        <p:spPr>
          <a:xfrm>
            <a:off x="1390993" y="3112738"/>
            <a:ext cx="894384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Creating lanes is the most effective method for overcoming the impact of unplanned work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458755"/>
            <a:ext cx="6589986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Create Your Lanes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0993" y="7030631"/>
            <a:ext cx="8667407" cy="96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-It can be tough for small communities </a:t>
            </a:r>
          </a:p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-Use a rotational schedule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79768" y="4883785"/>
            <a:ext cx="437923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Open Sans"/>
              </a:rPr>
              <a:t>Inbound-Unplanned Work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715"/>
          <a:stretch>
            <a:fillRect/>
          </a:stretch>
        </p:blipFill>
        <p:spPr>
          <a:xfrm>
            <a:off x="9315157" y="-26013"/>
            <a:ext cx="13165873" cy="9482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50" r="150"/>
          <a:stretch>
            <a:fillRect/>
          </a:stretch>
        </p:blipFill>
        <p:spPr>
          <a:xfrm>
            <a:off x="9285803" y="-26013"/>
            <a:ext cx="14185660" cy="949155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3097717">
            <a:off x="-1253073" y="-11205313"/>
            <a:ext cx="17743529" cy="15365896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639221">
            <a:off x="4921466" y="5941869"/>
            <a:ext cx="14358570" cy="1243452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6245" y="114203"/>
            <a:ext cx="994688" cy="99468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3" name="AutoShape 13"/>
          <p:cNvSpPr/>
          <p:nvPr/>
        </p:nvSpPr>
        <p:spPr>
          <a:xfrm rot="5399999">
            <a:off x="490097" y="3601053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028700" y="1458755"/>
            <a:ext cx="637192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aleway Bold"/>
              </a:rPr>
              <a:t>Modern Technology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4459" y="3112738"/>
            <a:ext cx="656646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Light"/>
              </a:rPr>
              <a:t>Automates or lifts the burden of unplanned work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325" y="4512762"/>
            <a:ext cx="1240846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</a:rPr>
              <a:t>Simple Solutions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4459" y="5211499"/>
            <a:ext cx="7587739" cy="1468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Light"/>
              </a:rPr>
              <a:t>Do customer calls repeat the same questions?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Light"/>
              </a:rPr>
              <a:t>Create chatbot, Add FAQ section to your website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6325" y="6914272"/>
            <a:ext cx="1240846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</a:rPr>
              <a:t>Self-Serve Options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0933" y="7685479"/>
            <a:ext cx="8873630" cy="96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Light"/>
              </a:rPr>
              <a:t>Do you have a website? Does it offer self-serve options?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Light"/>
              </a:rPr>
              <a:t>Allow your customers to serve themselves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756806" y="591819"/>
            <a:ext cx="8774385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What To Do Going Forward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39768" y="2688329"/>
            <a:ext cx="1240846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Open Sans Light"/>
              </a:rPr>
              <a:t>Take time to identify what’s causing your unplanned work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9768" y="4685900"/>
            <a:ext cx="1240846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ns Light"/>
              </a:rPr>
              <a:t>Conduct Root Cause Analysis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9768" y="6671380"/>
            <a:ext cx="1240846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Open Sans Light"/>
              </a:rPr>
              <a:t>Once you know it, address it with solutions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319442"/>
            <a:ext cx="1276254" cy="1276254"/>
            <a:chOff x="0" y="0"/>
            <a:chExt cx="1701672" cy="170167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4317013"/>
            <a:ext cx="1276254" cy="1276254"/>
            <a:chOff x="0" y="0"/>
            <a:chExt cx="1701672" cy="170167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6302493"/>
            <a:ext cx="1276254" cy="1276254"/>
            <a:chOff x="0" y="0"/>
            <a:chExt cx="1701672" cy="170167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3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l="26956"/>
          <a:stretch>
            <a:fillRect/>
          </a:stretch>
        </p:blipFill>
        <p:spPr>
          <a:xfrm>
            <a:off x="9279879" y="0"/>
            <a:ext cx="10357296" cy="945601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097717">
            <a:off x="-1253073" y="-11171891"/>
            <a:ext cx="17743529" cy="15365896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639221">
            <a:off x="4921466" y="5975291"/>
            <a:ext cx="14358570" cy="1243452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666827" y="4444365"/>
            <a:ext cx="4402931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Raleway Bold"/>
              </a:rPr>
              <a:t>Questions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3255" y="4358119"/>
            <a:ext cx="1142153" cy="1142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20949" y="4342087"/>
            <a:ext cx="1142153" cy="1142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2252" b="14294"/>
          <a:stretch>
            <a:fillRect/>
          </a:stretch>
        </p:blipFill>
        <p:spPr>
          <a:xfrm>
            <a:off x="10543656" y="4443897"/>
            <a:ext cx="1321375" cy="970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7243" y="4358119"/>
            <a:ext cx="1142153" cy="11421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364239" y="528002"/>
            <a:ext cx="355952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aleway Bold"/>
              </a:rPr>
              <a:t>Thank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6849" y="5871361"/>
            <a:ext cx="339496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www.gworks.com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3988" y="5871361"/>
            <a:ext cx="353607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(888) 608-7666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4569" y="5871361"/>
            <a:ext cx="365954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info@gworks.com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45524" y="5871361"/>
            <a:ext cx="362559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Light"/>
              </a:rPr>
              <a:t>3905 South 148th Street, Ste 200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 Light"/>
              </a:rPr>
              <a:t>Omaha, NE 68144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5009" y="2226988"/>
            <a:ext cx="1639414" cy="1639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24293" y="2226988"/>
            <a:ext cx="1639414" cy="16394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53578" y="2226988"/>
            <a:ext cx="1639414" cy="16394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57987" y="431635"/>
            <a:ext cx="5206678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Who is gWorks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2605" y="4319552"/>
            <a:ext cx="2166885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54937" y="4319552"/>
            <a:ext cx="2036694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Mission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48346" y="4319552"/>
            <a:ext cx="1591306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Vision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4746" y="5453973"/>
            <a:ext cx="4579939" cy="2072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Empower public leaders to build smarter, more sustainable governments and stronger, more resilient communities with simple technologies and solutions.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83315" y="5453973"/>
            <a:ext cx="4579939" cy="291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Cultivate the strongest and smartest team who delivers the simplest, most effective, &amp; most pleasing technology solutions to small local governments and who backs it up with the best support in the industry.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86247" y="5453973"/>
            <a:ext cx="4550160" cy="249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Power thousands of small local governments with an easy-to-use and integrated software suite that connects data, people, and effective action into community strength and pride.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84000" y="3360089"/>
            <a:ext cx="1051328" cy="9317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10089" y="3360089"/>
            <a:ext cx="931740" cy="931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7184" y="3487396"/>
            <a:ext cx="1337008" cy="8044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48430" y="3360089"/>
            <a:ext cx="1147105" cy="9317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52543" y="6350507"/>
            <a:ext cx="1046830" cy="10468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24500" y="6272063"/>
            <a:ext cx="1125275" cy="1125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98567" y="6350507"/>
            <a:ext cx="1046830" cy="1046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68555" y="6350507"/>
            <a:ext cx="1046830" cy="104683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97650" y="431635"/>
            <a:ext cx="3927351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LocalGovOS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34034" y="4459134"/>
            <a:ext cx="1751261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FrontDesk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37192" y="4459134"/>
            <a:ext cx="3969581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Physical Asset Management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20949" y="7564642"/>
            <a:ext cx="3202066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Billing &amp; Licensing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7385" y="7564642"/>
            <a:ext cx="3699505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Cemetery Management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37431" y="7564642"/>
            <a:ext cx="2836515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Purchase Orders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74184" y="7564642"/>
            <a:ext cx="2203549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Utility Billing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87232" y="4459134"/>
            <a:ext cx="577453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GIS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63208" y="4459134"/>
            <a:ext cx="1857524" cy="44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dirty="0">
                <a:solidFill>
                  <a:srgbClr val="000000"/>
                </a:solidFill>
                <a:latin typeface="Raleway Bold"/>
              </a:rPr>
              <a:t>SimpleCity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43795" y="1737138"/>
            <a:ext cx="118004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Open Sans"/>
              </a:rPr>
              <a:t>40+ Cloud and Desktop Solutions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9605" y="2792310"/>
            <a:ext cx="2351190" cy="2351190"/>
            <a:chOff x="0" y="0"/>
            <a:chExt cx="3134920" cy="3134920"/>
          </a:xfrm>
        </p:grpSpPr>
        <p:sp>
          <p:nvSpPr>
            <p:cNvPr id="3" name="TextBox 3"/>
            <p:cNvSpPr txBox="1"/>
            <p:nvPr/>
          </p:nvSpPr>
          <p:spPr>
            <a:xfrm>
              <a:off x="767082" y="1012009"/>
              <a:ext cx="1600756" cy="1025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79"/>
                </a:lnSpc>
              </a:pPr>
              <a:r>
                <a:rPr lang="en-US" sz="4628">
                  <a:solidFill>
                    <a:srgbClr val="000000"/>
                  </a:solidFill>
                  <a:latin typeface="Open Sans Bold"/>
                </a:rPr>
                <a:t>99%</a:t>
              </a:r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3134920" cy="3134920"/>
              <a:chOff x="0" y="0"/>
              <a:chExt cx="2540000" cy="254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383035"/>
                    </a:lnTo>
                    <a:cubicBezTo>
                      <a:pt x="1014169" y="381610"/>
                      <a:pt x="719199" y="550741"/>
                      <a:pt x="559508" y="826383"/>
                    </a:cubicBezTo>
                    <a:cubicBezTo>
                      <a:pt x="399818" y="1102026"/>
                      <a:pt x="399818" y="1442044"/>
                      <a:pt x="559508" y="1717687"/>
                    </a:cubicBezTo>
                    <a:cubicBezTo>
                      <a:pt x="719199" y="1993330"/>
                      <a:pt x="1014169" y="2162460"/>
                      <a:pt x="1332725" y="2161035"/>
                    </a:cubicBezTo>
                    <a:cubicBezTo>
                      <a:pt x="1651281" y="2162460"/>
                      <a:pt x="1946251" y="1993330"/>
                      <a:pt x="2105942" y="1717687"/>
                    </a:cubicBezTo>
                    <a:cubicBezTo>
                      <a:pt x="2265632" y="1442044"/>
                      <a:pt x="2265632" y="1102026"/>
                      <a:pt x="2105942" y="826383"/>
                    </a:cubicBezTo>
                    <a:cubicBezTo>
                      <a:pt x="1946251" y="550741"/>
                      <a:pt x="1651281" y="381610"/>
                      <a:pt x="1332725" y="383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1264" y="0"/>
                <a:ext cx="2582003" cy="2561161"/>
              </a:xfrm>
              <a:custGeom>
                <a:avLst/>
                <a:gdLst/>
                <a:ahLst/>
                <a:cxnLst/>
                <a:rect l="l" t="t" r="r" b="b"/>
                <a:pathLst>
                  <a:path w="2582003" h="2561161">
                    <a:moveTo>
                      <a:pt x="1301264" y="0"/>
                    </a:moveTo>
                    <a:cubicBezTo>
                      <a:pt x="1994888" y="0"/>
                      <a:pt x="2560212" y="556514"/>
                      <a:pt x="2571107" y="1250052"/>
                    </a:cubicBezTo>
                    <a:cubicBezTo>
                      <a:pt x="2582002" y="1943590"/>
                      <a:pt x="2034437" y="2517586"/>
                      <a:pt x="1341156" y="2539373"/>
                    </a:cubicBezTo>
                    <a:cubicBezTo>
                      <a:pt x="647874" y="2561161"/>
                      <a:pt x="65348" y="2022679"/>
                      <a:pt x="32674" y="1329825"/>
                    </a:cubicBezTo>
                    <a:cubicBezTo>
                      <a:pt x="0" y="636972"/>
                      <a:pt x="529265" y="46059"/>
                      <a:pt x="1221520" y="2506"/>
                    </a:cubicBezTo>
                    <a:lnTo>
                      <a:pt x="1245443" y="382754"/>
                    </a:lnTo>
                    <a:cubicBezTo>
                      <a:pt x="760865" y="413241"/>
                      <a:pt x="390379" y="826880"/>
                      <a:pt x="413251" y="1311877"/>
                    </a:cubicBezTo>
                    <a:cubicBezTo>
                      <a:pt x="436123" y="1796875"/>
                      <a:pt x="843891" y="2173812"/>
                      <a:pt x="1329188" y="2158561"/>
                    </a:cubicBezTo>
                    <a:cubicBezTo>
                      <a:pt x="1814485" y="2143310"/>
                      <a:pt x="2197781" y="1741513"/>
                      <a:pt x="2190154" y="1256036"/>
                    </a:cubicBezTo>
                    <a:cubicBezTo>
                      <a:pt x="2182528" y="770560"/>
                      <a:pt x="1786800" y="381000"/>
                      <a:pt x="1301264" y="381000"/>
                    </a:cubicBezTo>
                    <a:close/>
                  </a:path>
                </a:pathLst>
              </a:custGeom>
              <a:solidFill>
                <a:srgbClr val="FABB1A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3459393" y="2792310"/>
            <a:ext cx="2351190" cy="2351190"/>
            <a:chOff x="0" y="0"/>
            <a:chExt cx="3134920" cy="3134920"/>
          </a:xfrm>
        </p:grpSpPr>
        <p:sp>
          <p:nvSpPr>
            <p:cNvPr id="8" name="TextBox 8"/>
            <p:cNvSpPr txBox="1"/>
            <p:nvPr/>
          </p:nvSpPr>
          <p:spPr>
            <a:xfrm>
              <a:off x="767082" y="1012009"/>
              <a:ext cx="1600756" cy="1025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79"/>
                </a:lnSpc>
              </a:pPr>
              <a:r>
                <a:rPr lang="en-US" sz="4628">
                  <a:solidFill>
                    <a:srgbClr val="000000"/>
                  </a:solidFill>
                  <a:latin typeface="Open Sans Bold"/>
                </a:rPr>
                <a:t>98%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3134920" cy="3134920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383035"/>
                    </a:lnTo>
                    <a:cubicBezTo>
                      <a:pt x="1014169" y="381610"/>
                      <a:pt x="719199" y="550741"/>
                      <a:pt x="559508" y="826383"/>
                    </a:cubicBezTo>
                    <a:cubicBezTo>
                      <a:pt x="399818" y="1102026"/>
                      <a:pt x="399818" y="1442044"/>
                      <a:pt x="559508" y="1717687"/>
                    </a:cubicBezTo>
                    <a:cubicBezTo>
                      <a:pt x="719199" y="1993330"/>
                      <a:pt x="1014169" y="2162460"/>
                      <a:pt x="1332725" y="2161035"/>
                    </a:cubicBezTo>
                    <a:cubicBezTo>
                      <a:pt x="1651281" y="2162460"/>
                      <a:pt x="1946251" y="1993330"/>
                      <a:pt x="2105942" y="1717687"/>
                    </a:cubicBezTo>
                    <a:cubicBezTo>
                      <a:pt x="2265632" y="1442044"/>
                      <a:pt x="2265632" y="1102026"/>
                      <a:pt x="2105942" y="826383"/>
                    </a:cubicBezTo>
                    <a:cubicBezTo>
                      <a:pt x="1946251" y="550741"/>
                      <a:pt x="1651281" y="381610"/>
                      <a:pt x="1332725" y="383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58910" y="0"/>
                <a:ext cx="2619827" cy="2580560"/>
              </a:xfrm>
              <a:custGeom>
                <a:avLst/>
                <a:gdLst/>
                <a:ahLst/>
                <a:cxnLst/>
                <a:rect l="l" t="t" r="r" b="b"/>
                <a:pathLst>
                  <a:path w="2619827" h="2580560">
                    <a:moveTo>
                      <a:pt x="1328910" y="0"/>
                    </a:moveTo>
                    <a:lnTo>
                      <a:pt x="1328910" y="0"/>
                    </a:lnTo>
                    <a:cubicBezTo>
                      <a:pt x="2014781" y="0"/>
                      <a:pt x="2576740" y="544576"/>
                      <a:pt x="2598283" y="1230108"/>
                    </a:cubicBezTo>
                    <a:cubicBezTo>
                      <a:pt x="2619827" y="1915640"/>
                      <a:pt x="2093171" y="2494428"/>
                      <a:pt x="1408654" y="2537494"/>
                    </a:cubicBezTo>
                    <a:cubicBezTo>
                      <a:pt x="724137" y="2580560"/>
                      <a:pt x="129092" y="2072344"/>
                      <a:pt x="64546" y="1389518"/>
                    </a:cubicBezTo>
                    <a:cubicBezTo>
                      <a:pt x="0" y="706691"/>
                      <a:pt x="489274" y="95977"/>
                      <a:pt x="1169737" y="10014"/>
                    </a:cubicBezTo>
                    <a:lnTo>
                      <a:pt x="1217489" y="388010"/>
                    </a:lnTo>
                    <a:cubicBezTo>
                      <a:pt x="741165" y="448184"/>
                      <a:pt x="398673" y="875684"/>
                      <a:pt x="443856" y="1353662"/>
                    </a:cubicBezTo>
                    <a:cubicBezTo>
                      <a:pt x="489038" y="1831641"/>
                      <a:pt x="905569" y="2187392"/>
                      <a:pt x="1384731" y="2157246"/>
                    </a:cubicBezTo>
                    <a:cubicBezTo>
                      <a:pt x="1863893" y="2127099"/>
                      <a:pt x="2232552" y="1721948"/>
                      <a:pt x="2217471" y="1242076"/>
                    </a:cubicBezTo>
                    <a:cubicBezTo>
                      <a:pt x="2202391" y="762203"/>
                      <a:pt x="1809019" y="381000"/>
                      <a:pt x="1328910" y="381000"/>
                    </a:cubicBezTo>
                    <a:close/>
                  </a:path>
                </a:pathLst>
              </a:custGeom>
              <a:solidFill>
                <a:srgbClr val="FABB1A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3586" y="2967018"/>
            <a:ext cx="1748814" cy="113235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369232" y="3152018"/>
            <a:ext cx="1715304" cy="762357"/>
            <a:chOff x="0" y="0"/>
            <a:chExt cx="2287072" cy="1016476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2287072" cy="1016476"/>
              <a:chOff x="0" y="0"/>
              <a:chExt cx="5080000" cy="225777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6351" y="0"/>
                <a:ext cx="5047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5047228" h="2257821">
                    <a:moveTo>
                      <a:pt x="618649" y="0"/>
                    </a:moveTo>
                    <a:lnTo>
                      <a:pt x="618649" y="0"/>
                    </a:lnTo>
                    <a:cubicBezTo>
                      <a:pt x="562511" y="0"/>
                      <a:pt x="508673" y="22301"/>
                      <a:pt x="468978" y="61996"/>
                    </a:cubicBezTo>
                    <a:cubicBezTo>
                      <a:pt x="429283" y="101691"/>
                      <a:pt x="406982" y="155529"/>
                      <a:pt x="406982" y="211667"/>
                    </a:cubicBezTo>
                    <a:lnTo>
                      <a:pt x="406982" y="282222"/>
                    </a:lnTo>
                    <a:cubicBezTo>
                      <a:pt x="407503" y="398753"/>
                      <a:pt x="502117" y="492944"/>
                      <a:pt x="618649" y="492944"/>
                    </a:cubicBezTo>
                    <a:cubicBezTo>
                      <a:pt x="735181" y="492944"/>
                      <a:pt x="829794" y="398753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close/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5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1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close/>
                    <a:moveTo>
                      <a:pt x="1888649" y="0"/>
                    </a:moveTo>
                    <a:lnTo>
                      <a:pt x="1888649" y="0"/>
                    </a:lnTo>
                    <a:cubicBezTo>
                      <a:pt x="1832512" y="0"/>
                      <a:pt x="1778673" y="22301"/>
                      <a:pt x="1738978" y="61996"/>
                    </a:cubicBezTo>
                    <a:cubicBezTo>
                      <a:pt x="1699283" y="101691"/>
                      <a:pt x="1676982" y="155529"/>
                      <a:pt x="1676982" y="211667"/>
                    </a:cubicBezTo>
                    <a:lnTo>
                      <a:pt x="1676982" y="282222"/>
                    </a:lnTo>
                    <a:cubicBezTo>
                      <a:pt x="1677503" y="398753"/>
                      <a:pt x="1772117" y="492944"/>
                      <a:pt x="1888649" y="492944"/>
                    </a:cubicBezTo>
                    <a:cubicBezTo>
                      <a:pt x="2005181" y="492944"/>
                      <a:pt x="2099795" y="398753"/>
                      <a:pt x="2100316" y="282222"/>
                    </a:cubicBezTo>
                    <a:lnTo>
                      <a:pt x="2100316" y="211667"/>
                    </a:lnTo>
                    <a:cubicBezTo>
                      <a:pt x="2100316" y="155529"/>
                      <a:pt x="2078015" y="101691"/>
                      <a:pt x="2038320" y="61996"/>
                    </a:cubicBezTo>
                    <a:cubicBezTo>
                      <a:pt x="1998625" y="22301"/>
                      <a:pt x="1944786" y="0"/>
                      <a:pt x="1888649" y="0"/>
                    </a:cubicBezTo>
                    <a:close/>
                    <a:moveTo>
                      <a:pt x="1669433" y="969998"/>
                    </a:moveTo>
                    <a:cubicBezTo>
                      <a:pt x="1670632" y="961884"/>
                      <a:pt x="1659202" y="958709"/>
                      <a:pt x="1656027" y="966258"/>
                    </a:cubicBezTo>
                    <a:lnTo>
                      <a:pt x="1502005" y="1325598"/>
                    </a:lnTo>
                    <a:cubicBezTo>
                      <a:pt x="1479748" y="1377518"/>
                      <a:pt x="1428672" y="1411161"/>
                      <a:pt x="1372182" y="1411111"/>
                    </a:cubicBezTo>
                    <a:lnTo>
                      <a:pt x="1307130" y="1411111"/>
                    </a:lnTo>
                    <a:cubicBezTo>
                      <a:pt x="1295266" y="1411122"/>
                      <a:pt x="1284190" y="1405168"/>
                      <a:pt x="1277655" y="1395265"/>
                    </a:cubicBezTo>
                    <a:cubicBezTo>
                      <a:pt x="1271120" y="1385363"/>
                      <a:pt x="1270000" y="1372839"/>
                      <a:pt x="1274675" y="1361934"/>
                    </a:cubicBezTo>
                    <a:lnTo>
                      <a:pt x="1465316" y="917222"/>
                    </a:lnTo>
                    <a:lnTo>
                      <a:pt x="1535448" y="741821"/>
                    </a:lnTo>
                    <a:cubicBezTo>
                      <a:pt x="1578318" y="634683"/>
                      <a:pt x="1682094" y="564437"/>
                      <a:pt x="1797491" y="564444"/>
                    </a:cubicBezTo>
                    <a:lnTo>
                      <a:pt x="1979807" y="564444"/>
                    </a:lnTo>
                    <a:cubicBezTo>
                      <a:pt x="2095204" y="564437"/>
                      <a:pt x="2198980" y="634683"/>
                      <a:pt x="2241850" y="741821"/>
                    </a:cubicBezTo>
                    <a:lnTo>
                      <a:pt x="2311982" y="917222"/>
                    </a:lnTo>
                    <a:lnTo>
                      <a:pt x="2502553" y="1361934"/>
                    </a:lnTo>
                    <a:cubicBezTo>
                      <a:pt x="2507227" y="1372839"/>
                      <a:pt x="2506107" y="1385363"/>
                      <a:pt x="2499572" y="1395265"/>
                    </a:cubicBezTo>
                    <a:cubicBezTo>
                      <a:pt x="2493037" y="1405168"/>
                      <a:pt x="2481962" y="1411122"/>
                      <a:pt x="2470097" y="1411111"/>
                    </a:cubicBezTo>
                    <a:lnTo>
                      <a:pt x="2405045" y="1411111"/>
                    </a:lnTo>
                    <a:cubicBezTo>
                      <a:pt x="2348607" y="1411105"/>
                      <a:pt x="2297601" y="1377471"/>
                      <a:pt x="2275364" y="1325598"/>
                    </a:cubicBezTo>
                    <a:lnTo>
                      <a:pt x="2121341" y="966258"/>
                    </a:lnTo>
                    <a:cubicBezTo>
                      <a:pt x="2118096" y="958709"/>
                      <a:pt x="2106736" y="961884"/>
                      <a:pt x="2107865" y="969998"/>
                    </a:cubicBezTo>
                    <a:lnTo>
                      <a:pt x="2170871" y="1411111"/>
                    </a:lnTo>
                    <a:lnTo>
                      <a:pt x="2238252" y="2219607"/>
                    </a:lnTo>
                    <a:cubicBezTo>
                      <a:pt x="2239060" y="2229429"/>
                      <a:pt x="2235723" y="2239141"/>
                      <a:pt x="2229048" y="2246392"/>
                    </a:cubicBezTo>
                    <a:cubicBezTo>
                      <a:pt x="2222374" y="2253643"/>
                      <a:pt x="2212970" y="2257771"/>
                      <a:pt x="2203115" y="2257778"/>
                    </a:cubicBezTo>
                    <a:lnTo>
                      <a:pt x="2149281" y="2257778"/>
                    </a:lnTo>
                    <a:cubicBezTo>
                      <a:pt x="2080300" y="2257786"/>
                      <a:pt x="2021423" y="2207921"/>
                      <a:pt x="2010075" y="2139879"/>
                    </a:cubicBezTo>
                    <a:lnTo>
                      <a:pt x="1895705" y="1452880"/>
                    </a:lnTo>
                    <a:cubicBezTo>
                      <a:pt x="1894364" y="1444978"/>
                      <a:pt x="1883075" y="1444978"/>
                      <a:pt x="1881734" y="1452880"/>
                    </a:cubicBezTo>
                    <a:lnTo>
                      <a:pt x="1767293" y="2139879"/>
                    </a:lnTo>
                    <a:cubicBezTo>
                      <a:pt x="1755942" y="2207948"/>
                      <a:pt x="1697025" y="2257821"/>
                      <a:pt x="1628017" y="2257778"/>
                    </a:cubicBezTo>
                    <a:lnTo>
                      <a:pt x="1574183" y="2257778"/>
                    </a:lnTo>
                    <a:cubicBezTo>
                      <a:pt x="1564328" y="2257771"/>
                      <a:pt x="1554924" y="2253643"/>
                      <a:pt x="1548250" y="2246392"/>
                    </a:cubicBezTo>
                    <a:cubicBezTo>
                      <a:pt x="1541575" y="2239141"/>
                      <a:pt x="1538238" y="2229429"/>
                      <a:pt x="1539046" y="2219607"/>
                    </a:cubicBezTo>
                    <a:lnTo>
                      <a:pt x="1606427" y="1411111"/>
                    </a:lnTo>
                    <a:lnTo>
                      <a:pt x="1669433" y="969998"/>
                    </a:lnTo>
                    <a:close/>
                    <a:moveTo>
                      <a:pt x="3158649" y="0"/>
                    </a:moveTo>
                    <a:lnTo>
                      <a:pt x="3158649" y="0"/>
                    </a:lnTo>
                    <a:cubicBezTo>
                      <a:pt x="3102512" y="0"/>
                      <a:pt x="3048673" y="22301"/>
                      <a:pt x="3008978" y="61996"/>
                    </a:cubicBezTo>
                    <a:cubicBezTo>
                      <a:pt x="2969283" y="101691"/>
                      <a:pt x="2946982" y="155529"/>
                      <a:pt x="2946982" y="211667"/>
                    </a:cubicBezTo>
                    <a:lnTo>
                      <a:pt x="2946982" y="282222"/>
                    </a:lnTo>
                    <a:cubicBezTo>
                      <a:pt x="2947503" y="398753"/>
                      <a:pt x="3042117" y="492944"/>
                      <a:pt x="3158649" y="492944"/>
                    </a:cubicBezTo>
                    <a:cubicBezTo>
                      <a:pt x="3275181" y="492944"/>
                      <a:pt x="3369794" y="398753"/>
                      <a:pt x="3370316" y="282222"/>
                    </a:cubicBezTo>
                    <a:lnTo>
                      <a:pt x="3370316" y="211667"/>
                    </a:lnTo>
                    <a:cubicBezTo>
                      <a:pt x="3370316" y="94766"/>
                      <a:pt x="3275549" y="0"/>
                      <a:pt x="3158649" y="0"/>
                    </a:cubicBezTo>
                    <a:close/>
                    <a:moveTo>
                      <a:pt x="2939433" y="969998"/>
                    </a:moveTo>
                    <a:cubicBezTo>
                      <a:pt x="2940632" y="961884"/>
                      <a:pt x="2929202" y="958709"/>
                      <a:pt x="2926027" y="966258"/>
                    </a:cubicBezTo>
                    <a:lnTo>
                      <a:pt x="2772005" y="1325598"/>
                    </a:lnTo>
                    <a:cubicBezTo>
                      <a:pt x="2749748" y="1377518"/>
                      <a:pt x="2698672" y="1411161"/>
                      <a:pt x="2642182" y="1411111"/>
                    </a:cubicBezTo>
                    <a:lnTo>
                      <a:pt x="2577130" y="1411111"/>
                    </a:lnTo>
                    <a:cubicBezTo>
                      <a:pt x="2565266" y="1411122"/>
                      <a:pt x="2554190" y="1405168"/>
                      <a:pt x="2547655" y="1395265"/>
                    </a:cubicBezTo>
                    <a:cubicBezTo>
                      <a:pt x="2541120" y="1385363"/>
                      <a:pt x="2540000" y="1372839"/>
                      <a:pt x="2544675" y="1361934"/>
                    </a:cubicBezTo>
                    <a:lnTo>
                      <a:pt x="2735316" y="917222"/>
                    </a:lnTo>
                    <a:lnTo>
                      <a:pt x="2805448" y="741821"/>
                    </a:lnTo>
                    <a:cubicBezTo>
                      <a:pt x="2848318" y="634683"/>
                      <a:pt x="2952094" y="564437"/>
                      <a:pt x="3067491" y="564444"/>
                    </a:cubicBezTo>
                    <a:lnTo>
                      <a:pt x="3249807" y="564444"/>
                    </a:lnTo>
                    <a:cubicBezTo>
                      <a:pt x="3365203" y="564437"/>
                      <a:pt x="3468980" y="634683"/>
                      <a:pt x="3511850" y="741821"/>
                    </a:cubicBezTo>
                    <a:lnTo>
                      <a:pt x="3581982" y="917222"/>
                    </a:lnTo>
                    <a:lnTo>
                      <a:pt x="3772553" y="1361934"/>
                    </a:lnTo>
                    <a:cubicBezTo>
                      <a:pt x="3777228" y="1372839"/>
                      <a:pt x="3776108" y="1385363"/>
                      <a:pt x="3769572" y="1395265"/>
                    </a:cubicBezTo>
                    <a:cubicBezTo>
                      <a:pt x="3763037" y="1405168"/>
                      <a:pt x="3751962" y="1411122"/>
                      <a:pt x="3740097" y="1411111"/>
                    </a:cubicBezTo>
                    <a:lnTo>
                      <a:pt x="3675045" y="1411111"/>
                    </a:lnTo>
                    <a:cubicBezTo>
                      <a:pt x="3618607" y="1411105"/>
                      <a:pt x="3567601" y="1377471"/>
                      <a:pt x="3545364" y="1325598"/>
                    </a:cubicBezTo>
                    <a:lnTo>
                      <a:pt x="3391341" y="966258"/>
                    </a:lnTo>
                    <a:cubicBezTo>
                      <a:pt x="3388096" y="958709"/>
                      <a:pt x="3376736" y="961884"/>
                      <a:pt x="3377865" y="969998"/>
                    </a:cubicBezTo>
                    <a:lnTo>
                      <a:pt x="3440871" y="1411111"/>
                    </a:lnTo>
                    <a:lnTo>
                      <a:pt x="3508252" y="2219607"/>
                    </a:lnTo>
                    <a:cubicBezTo>
                      <a:pt x="3509060" y="2229429"/>
                      <a:pt x="3505722" y="2239141"/>
                      <a:pt x="3499048" y="2246392"/>
                    </a:cubicBezTo>
                    <a:cubicBezTo>
                      <a:pt x="3492374" y="2253643"/>
                      <a:pt x="3482970" y="2257771"/>
                      <a:pt x="3473115" y="2257778"/>
                    </a:cubicBezTo>
                    <a:lnTo>
                      <a:pt x="3419281" y="2257778"/>
                    </a:lnTo>
                    <a:cubicBezTo>
                      <a:pt x="3350300" y="2257786"/>
                      <a:pt x="3291423" y="2207921"/>
                      <a:pt x="3280075" y="2139879"/>
                    </a:cubicBezTo>
                    <a:lnTo>
                      <a:pt x="3165705" y="1452880"/>
                    </a:lnTo>
                    <a:cubicBezTo>
                      <a:pt x="3164364" y="1444978"/>
                      <a:pt x="3153075" y="1444978"/>
                      <a:pt x="3151734" y="1452880"/>
                    </a:cubicBezTo>
                    <a:lnTo>
                      <a:pt x="3037293" y="2139879"/>
                    </a:lnTo>
                    <a:cubicBezTo>
                      <a:pt x="3025942" y="2207948"/>
                      <a:pt x="2967025" y="2257821"/>
                      <a:pt x="2898017" y="2257778"/>
                    </a:cubicBezTo>
                    <a:lnTo>
                      <a:pt x="2844183" y="2257778"/>
                    </a:lnTo>
                    <a:cubicBezTo>
                      <a:pt x="2834328" y="2257771"/>
                      <a:pt x="2824924" y="2253643"/>
                      <a:pt x="2818250" y="2246392"/>
                    </a:cubicBezTo>
                    <a:cubicBezTo>
                      <a:pt x="2811575" y="2239141"/>
                      <a:pt x="2808238" y="2229429"/>
                      <a:pt x="2809046" y="2219607"/>
                    </a:cubicBezTo>
                    <a:lnTo>
                      <a:pt x="2876427" y="1411111"/>
                    </a:lnTo>
                    <a:lnTo>
                      <a:pt x="2939433" y="969998"/>
                    </a:lnTo>
                    <a:close/>
                    <a:moveTo>
                      <a:pt x="4428649" y="0"/>
                    </a:moveTo>
                    <a:cubicBezTo>
                      <a:pt x="4311749" y="0"/>
                      <a:pt x="4216982" y="94766"/>
                      <a:pt x="4216982" y="211667"/>
                    </a:cubicBezTo>
                    <a:lnTo>
                      <a:pt x="4216982" y="282222"/>
                    </a:lnTo>
                    <a:cubicBezTo>
                      <a:pt x="4217504" y="398753"/>
                      <a:pt x="4312117" y="492944"/>
                      <a:pt x="4428649" y="492944"/>
                    </a:cubicBezTo>
                    <a:cubicBezTo>
                      <a:pt x="4545181" y="492944"/>
                      <a:pt x="4639794" y="398753"/>
                      <a:pt x="4640316" y="282222"/>
                    </a:cubicBezTo>
                    <a:lnTo>
                      <a:pt x="4640316" y="211667"/>
                    </a:lnTo>
                    <a:cubicBezTo>
                      <a:pt x="4640316" y="94766"/>
                      <a:pt x="4545549" y="0"/>
                      <a:pt x="4428649" y="0"/>
                    </a:cubicBezTo>
                    <a:close/>
                    <a:moveTo>
                      <a:pt x="4209433" y="969998"/>
                    </a:moveTo>
                    <a:cubicBezTo>
                      <a:pt x="4210632" y="961884"/>
                      <a:pt x="4199202" y="958709"/>
                      <a:pt x="4196027" y="966258"/>
                    </a:cubicBezTo>
                    <a:lnTo>
                      <a:pt x="4042004" y="1325598"/>
                    </a:lnTo>
                    <a:cubicBezTo>
                      <a:pt x="4019748" y="1377518"/>
                      <a:pt x="3968672" y="1411161"/>
                      <a:pt x="3912182" y="1411111"/>
                    </a:cubicBezTo>
                    <a:lnTo>
                      <a:pt x="3847130" y="1411111"/>
                    </a:lnTo>
                    <a:cubicBezTo>
                      <a:pt x="3835266" y="1411122"/>
                      <a:pt x="3824191" y="1405168"/>
                      <a:pt x="3817655" y="1395265"/>
                    </a:cubicBezTo>
                    <a:cubicBezTo>
                      <a:pt x="3811120" y="1385363"/>
                      <a:pt x="3810000" y="1372839"/>
                      <a:pt x="3814674" y="1361934"/>
                    </a:cubicBezTo>
                    <a:lnTo>
                      <a:pt x="4005316" y="917222"/>
                    </a:lnTo>
                    <a:lnTo>
                      <a:pt x="4075448" y="741821"/>
                    </a:lnTo>
                    <a:cubicBezTo>
                      <a:pt x="4118318" y="634683"/>
                      <a:pt x="4222095" y="564437"/>
                      <a:pt x="4337491" y="564444"/>
                    </a:cubicBezTo>
                    <a:lnTo>
                      <a:pt x="4519807" y="564444"/>
                    </a:lnTo>
                    <a:cubicBezTo>
                      <a:pt x="4635203" y="564437"/>
                      <a:pt x="4738980" y="634683"/>
                      <a:pt x="4781850" y="741821"/>
                    </a:cubicBezTo>
                    <a:lnTo>
                      <a:pt x="4851982" y="917222"/>
                    </a:lnTo>
                    <a:lnTo>
                      <a:pt x="5042553" y="1361934"/>
                    </a:lnTo>
                    <a:cubicBezTo>
                      <a:pt x="5047228" y="1372839"/>
                      <a:pt x="5046108" y="1385363"/>
                      <a:pt x="5039572" y="1395265"/>
                    </a:cubicBezTo>
                    <a:cubicBezTo>
                      <a:pt x="5033037" y="1405168"/>
                      <a:pt x="5021962" y="1411122"/>
                      <a:pt x="5010097" y="1411111"/>
                    </a:cubicBezTo>
                    <a:lnTo>
                      <a:pt x="4945045" y="1411111"/>
                    </a:lnTo>
                    <a:cubicBezTo>
                      <a:pt x="4888607" y="1411105"/>
                      <a:pt x="4837601" y="1377471"/>
                      <a:pt x="4815364" y="1325598"/>
                    </a:cubicBezTo>
                    <a:lnTo>
                      <a:pt x="4661341" y="966258"/>
                    </a:lnTo>
                    <a:cubicBezTo>
                      <a:pt x="4658096" y="958709"/>
                      <a:pt x="4646736" y="961884"/>
                      <a:pt x="4647865" y="969998"/>
                    </a:cubicBezTo>
                    <a:lnTo>
                      <a:pt x="4710871" y="1411111"/>
                    </a:lnTo>
                    <a:lnTo>
                      <a:pt x="4778252" y="2219607"/>
                    </a:lnTo>
                    <a:cubicBezTo>
                      <a:pt x="4779060" y="2229429"/>
                      <a:pt x="4775722" y="2239141"/>
                      <a:pt x="4769048" y="2246392"/>
                    </a:cubicBezTo>
                    <a:cubicBezTo>
                      <a:pt x="4762374" y="2253643"/>
                      <a:pt x="4752970" y="2257771"/>
                      <a:pt x="4743115" y="2257778"/>
                    </a:cubicBezTo>
                    <a:lnTo>
                      <a:pt x="4689281" y="2257778"/>
                    </a:lnTo>
                    <a:cubicBezTo>
                      <a:pt x="4620300" y="2257786"/>
                      <a:pt x="4561423" y="2207921"/>
                      <a:pt x="4550075" y="2139879"/>
                    </a:cubicBezTo>
                    <a:lnTo>
                      <a:pt x="4435704" y="1452880"/>
                    </a:lnTo>
                    <a:cubicBezTo>
                      <a:pt x="4434364" y="1444978"/>
                      <a:pt x="4423075" y="1444978"/>
                      <a:pt x="4421735" y="1452880"/>
                    </a:cubicBezTo>
                    <a:lnTo>
                      <a:pt x="4307294" y="2139879"/>
                    </a:lnTo>
                    <a:cubicBezTo>
                      <a:pt x="4295942" y="2207948"/>
                      <a:pt x="4237025" y="2257821"/>
                      <a:pt x="4168017" y="2257778"/>
                    </a:cubicBezTo>
                    <a:lnTo>
                      <a:pt x="4114183" y="2257778"/>
                    </a:lnTo>
                    <a:cubicBezTo>
                      <a:pt x="4104328" y="2257771"/>
                      <a:pt x="4094924" y="2253643"/>
                      <a:pt x="4088250" y="2246392"/>
                    </a:cubicBezTo>
                    <a:cubicBezTo>
                      <a:pt x="4081576" y="2239141"/>
                      <a:pt x="4078238" y="2229429"/>
                      <a:pt x="4079046" y="2219607"/>
                    </a:cubicBezTo>
                    <a:lnTo>
                      <a:pt x="4146427" y="1411111"/>
                    </a:lnTo>
                    <a:lnTo>
                      <a:pt x="4209433" y="969998"/>
                    </a:lnTo>
                    <a:close/>
                  </a:path>
                </a:pathLst>
              </a:custGeom>
              <a:solidFill>
                <a:srgbClr val="FABB1A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>
            <a:off x="3435063" y="447706"/>
            <a:ext cx="11417871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We're Committed to Client Success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57988" y="4076700"/>
            <a:ext cx="2337792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Lato Bold"/>
              </a:rPr>
              <a:t>1,150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67569" y="4076700"/>
            <a:ext cx="106084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Lato Bold"/>
              </a:rPr>
              <a:t>28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4200" y="5271093"/>
            <a:ext cx="182536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Clients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51356" y="5271093"/>
            <a:ext cx="1693271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States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48016" y="5271093"/>
            <a:ext cx="415358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Client Satisfaction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10416" y="5271093"/>
            <a:ext cx="415358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Client Retention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91784" y="6980105"/>
            <a:ext cx="1817043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ABB1A"/>
                </a:solidFill>
                <a:latin typeface="Lato Bold"/>
              </a:rPr>
              <a:t>50%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18879" y="7211563"/>
            <a:ext cx="1385024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Open Sans"/>
              </a:rPr>
              <a:t>Nearly              of Iowa cities use gWorks software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6948" y="2944783"/>
            <a:ext cx="3432672" cy="343267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073845" y="3061680"/>
            <a:ext cx="3198878" cy="31988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5444"/>
          <a:stretch>
            <a:fillRect/>
          </a:stretch>
        </p:blipFill>
        <p:spPr>
          <a:xfrm>
            <a:off x="13701310" y="3664801"/>
            <a:ext cx="1943950" cy="18381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427664" y="2944783"/>
            <a:ext cx="3432672" cy="34326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44561" y="3061680"/>
            <a:ext cx="3198878" cy="319887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09259" y="3862010"/>
            <a:ext cx="1669482" cy="166948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898380" y="2944783"/>
            <a:ext cx="3432672" cy="34326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15277" y="3061680"/>
            <a:ext cx="3198878" cy="319887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1140" y="3521911"/>
            <a:ext cx="2207151" cy="2207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5839792" y="431635"/>
            <a:ext cx="660841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aleway Bold"/>
              </a:rPr>
              <a:t>Three Types of Work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1985" y="7174741"/>
            <a:ext cx="226546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Raleway Bold"/>
              </a:rPr>
              <a:t>Business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18530" y="7168479"/>
            <a:ext cx="2050937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Internal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62281" y="7170547"/>
            <a:ext cx="3014131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Raleway Bold"/>
              </a:rPr>
              <a:t>Unplanned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479"/>
          <a:stretch>
            <a:fillRect/>
          </a:stretch>
        </p:blipFill>
        <p:spPr>
          <a:xfrm>
            <a:off x="9829800" y="0"/>
            <a:ext cx="12017567" cy="945601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097717">
            <a:off x="-1253073" y="-11205313"/>
            <a:ext cx="17743529" cy="15365896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6184" y="39939"/>
            <a:ext cx="1014809" cy="101480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1639221">
            <a:off x="4921466" y="5941869"/>
            <a:ext cx="14358570" cy="1243452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1" name="AutoShape 11"/>
          <p:cNvSpPr/>
          <p:nvPr/>
        </p:nvSpPr>
        <p:spPr>
          <a:xfrm rot="5399999">
            <a:off x="490097" y="3601053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681" y="5015674"/>
            <a:ext cx="12017567" cy="381109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76324" y="5486400"/>
            <a:ext cx="11189912" cy="2846564"/>
            <a:chOff x="0" y="0"/>
            <a:chExt cx="4121540" cy="9629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21540" cy="962912"/>
            </a:xfrm>
            <a:custGeom>
              <a:avLst/>
              <a:gdLst/>
              <a:ahLst/>
              <a:cxnLst/>
              <a:rect l="l" t="t" r="r" b="b"/>
              <a:pathLst>
                <a:path w="4121540" h="962912">
                  <a:moveTo>
                    <a:pt x="0" y="0"/>
                  </a:moveTo>
                  <a:lnTo>
                    <a:pt x="4121540" y="0"/>
                  </a:lnTo>
                  <a:lnTo>
                    <a:pt x="4121540" y="962912"/>
                  </a:lnTo>
                  <a:lnTo>
                    <a:pt x="0" y="9629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AutoShape 15"/>
          <p:cNvSpPr/>
          <p:nvPr/>
        </p:nvSpPr>
        <p:spPr>
          <a:xfrm rot="-10800000">
            <a:off x="1076323" y="8343900"/>
            <a:ext cx="11189912" cy="0"/>
          </a:xfrm>
          <a:prstGeom prst="line">
            <a:avLst/>
          </a:prstGeom>
          <a:ln w="57150" cap="flat">
            <a:solidFill>
              <a:srgbClr val="FABB1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8238" y="5744091"/>
            <a:ext cx="1350688" cy="13506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99238" y="5763096"/>
            <a:ext cx="1350688" cy="13506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84895" y="5763096"/>
            <a:ext cx="1350688" cy="135068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97239" y="5750414"/>
            <a:ext cx="1350688" cy="135068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1458755"/>
            <a:ext cx="5143500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Business Work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0993" y="3112738"/>
            <a:ext cx="873587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Anything the city does that provides value to its customers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503325"/>
            <a:ext cx="639429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Includes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1627" y="7387723"/>
            <a:ext cx="2201912" cy="50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Capital Projects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94993" y="7354693"/>
            <a:ext cx="2450604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Providing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Utilities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05600" y="7348479"/>
            <a:ext cx="213880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Raleway"/>
              </a:rPr>
              <a:t>Offering Online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Raleway"/>
              </a:rPr>
              <a:t>Bill Payments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6400" y="7414160"/>
            <a:ext cx="2531485" cy="477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Maintaining Parks</a:t>
            </a:r>
          </a:p>
        </p:txBody>
      </p:sp>
    </p:spTree>
    <p:extLst>
      <p:ext uri="{BB962C8B-B14F-4D97-AF65-F5344CB8AC3E}">
        <p14:creationId xmlns:p14="http://schemas.microsoft.com/office/powerpoint/2010/main" val="107061029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845"/>
          <a:stretch>
            <a:fillRect/>
          </a:stretch>
        </p:blipFill>
        <p:spPr>
          <a:xfrm>
            <a:off x="9292435" y="0"/>
            <a:ext cx="13050570" cy="97221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709"/>
          <a:stretch>
            <a:fillRect/>
          </a:stretch>
        </p:blipFill>
        <p:spPr>
          <a:xfrm>
            <a:off x="9300358" y="0"/>
            <a:ext cx="13657802" cy="945601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3097717">
            <a:off x="-1253073" y="-11205313"/>
            <a:ext cx="17743529" cy="15365896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639221">
            <a:off x="4921466" y="5941869"/>
            <a:ext cx="14358570" cy="12434522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458755"/>
            <a:ext cx="43578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aleway Bold"/>
              </a:rPr>
              <a:t>Internal Work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0993" y="3112738"/>
            <a:ext cx="8750498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Workflows and systems for delivering the business work in an efficient, cost-effective manner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7599" y="215558"/>
            <a:ext cx="791979" cy="7919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4497939"/>
            <a:ext cx="6972294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 To repair a street you need to…..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16" name="AutoShape 16"/>
          <p:cNvSpPr/>
          <p:nvPr/>
        </p:nvSpPr>
        <p:spPr>
          <a:xfrm rot="5399999">
            <a:off x="490097" y="3601053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2D84AA50-176F-4972-BA69-5182F5D36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485" y="6438900"/>
            <a:ext cx="1052537" cy="1052537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2A35DE72-14EC-41C1-BC36-41EEB15E9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466" y="7773924"/>
            <a:ext cx="950976" cy="950976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90D0CBFD-4F95-4A1A-BFB8-0EF6684F06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466" y="5323985"/>
            <a:ext cx="952500" cy="952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37DCA8-E339-4E1B-B1A5-49C2A9927D28}"/>
              </a:ext>
            </a:extLst>
          </p:cNvPr>
          <p:cNvSpPr txBox="1"/>
          <p:nvPr/>
        </p:nvSpPr>
        <p:spPr>
          <a:xfrm>
            <a:off x="2668697" y="5631712"/>
            <a:ext cx="381579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Create a work schedule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0712D9-4DF9-46CA-810A-36C60A1389D4}"/>
              </a:ext>
            </a:extLst>
          </p:cNvPr>
          <p:cNvSpPr txBox="1"/>
          <p:nvPr/>
        </p:nvSpPr>
        <p:spPr>
          <a:xfrm>
            <a:off x="2667000" y="6831568"/>
            <a:ext cx="410528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aleway"/>
              </a:rPr>
              <a:t>Source the right equipment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204585-50B5-4275-AF43-9A96D0E34E0D}"/>
              </a:ext>
            </a:extLst>
          </p:cNvPr>
          <p:cNvSpPr txBox="1"/>
          <p:nvPr/>
        </p:nvSpPr>
        <p:spPr>
          <a:xfrm>
            <a:off x="2667000" y="8022302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Raleway"/>
              </a:rPr>
              <a:t>Assess how much labor you need</a:t>
            </a:r>
          </a:p>
        </p:txBody>
      </p:sp>
    </p:spTree>
    <p:extLst>
      <p:ext uri="{BB962C8B-B14F-4D97-AF65-F5344CB8AC3E}">
        <p14:creationId xmlns:p14="http://schemas.microsoft.com/office/powerpoint/2010/main" val="205826518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364" r="12374"/>
          <a:stretch>
            <a:fillRect/>
          </a:stretch>
        </p:blipFill>
        <p:spPr>
          <a:xfrm>
            <a:off x="9315157" y="-156369"/>
            <a:ext cx="15586013" cy="137297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5293"/>
          <a:stretch>
            <a:fillRect/>
          </a:stretch>
        </p:blipFill>
        <p:spPr>
          <a:xfrm>
            <a:off x="9317988" y="0"/>
            <a:ext cx="12014736" cy="94560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6102" y="-23837"/>
            <a:ext cx="14166316" cy="945601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3097717">
            <a:off x="-1253073" y="-11171891"/>
            <a:ext cx="17743529" cy="15365896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639221">
            <a:off x="4921466" y="5975291"/>
            <a:ext cx="14358570" cy="1243452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3400" y="168322"/>
            <a:ext cx="860378" cy="86037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sp>
        <p:nvSpPr>
          <p:cNvPr id="13" name="AutoShape 13"/>
          <p:cNvSpPr/>
          <p:nvPr/>
        </p:nvSpPr>
        <p:spPr>
          <a:xfrm rot="5399999">
            <a:off x="490097" y="4215856"/>
            <a:ext cx="1229606" cy="0"/>
          </a:xfrm>
          <a:prstGeom prst="line">
            <a:avLst/>
          </a:prstGeom>
          <a:ln w="57150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0722" y="5638646"/>
            <a:ext cx="11462689" cy="300418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1458755"/>
            <a:ext cx="53985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aleway Bold"/>
              </a:rPr>
              <a:t>Unplanned Work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872391"/>
            <a:ext cx="81153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What is Unplanned Work?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0993" y="3727542"/>
            <a:ext cx="811530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Issues, incidents, or problems that arise at importune times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0993" y="4980094"/>
            <a:ext cx="81153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 Light"/>
              </a:rPr>
              <a:t>It inhibits both business and internal 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20" name="AutoShape 20"/>
          <p:cNvSpPr/>
          <p:nvPr/>
        </p:nvSpPr>
        <p:spPr>
          <a:xfrm rot="-10800000">
            <a:off x="1095375" y="8343900"/>
            <a:ext cx="10872123" cy="0"/>
          </a:xfrm>
          <a:prstGeom prst="line">
            <a:avLst/>
          </a:prstGeom>
          <a:ln w="85725" cap="flat">
            <a:solidFill>
              <a:srgbClr val="FABB1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539186" cy="11836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427" y="290762"/>
            <a:ext cx="1066323" cy="6415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573620" y="9456016"/>
            <a:ext cx="19469893" cy="1078319"/>
            <a:chOff x="0" y="0"/>
            <a:chExt cx="4317462" cy="2391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17462" cy="239118"/>
            </a:xfrm>
            <a:custGeom>
              <a:avLst/>
              <a:gdLst/>
              <a:ahLst/>
              <a:cxnLst/>
              <a:rect l="l" t="t" r="r" b="b"/>
              <a:pathLst>
                <a:path w="4317462" h="239118">
                  <a:moveTo>
                    <a:pt x="0" y="0"/>
                  </a:moveTo>
                  <a:lnTo>
                    <a:pt x="4317462" y="0"/>
                  </a:lnTo>
                  <a:lnTo>
                    <a:pt x="4317462" y="239118"/>
                  </a:lnTo>
                  <a:lnTo>
                    <a:pt x="0" y="239118"/>
                  </a:lnTo>
                  <a:close/>
                </a:path>
              </a:pathLst>
            </a:custGeom>
            <a:solidFill>
              <a:srgbClr val="FBBC1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2319442"/>
            <a:ext cx="1276254" cy="1276254"/>
            <a:chOff x="0" y="0"/>
            <a:chExt cx="1701672" cy="170167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012213"/>
            <a:ext cx="1276254" cy="1276254"/>
            <a:chOff x="0" y="0"/>
            <a:chExt cx="1701672" cy="170167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704984"/>
            <a:ext cx="1276254" cy="1276254"/>
            <a:chOff x="0" y="0"/>
            <a:chExt cx="1701672" cy="170167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7397754"/>
            <a:ext cx="1276254" cy="1276254"/>
            <a:chOff x="0" y="0"/>
            <a:chExt cx="1701672" cy="170167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701672" cy="1701672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>
                  <a:alpha val="49804"/>
                </a:srgbClr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86297" y="86297"/>
              <a:ext cx="1529077" cy="1529077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6A6A6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398458" y="350455"/>
              <a:ext cx="904756" cy="9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FFFFF"/>
                  </a:solidFill>
                  <a:latin typeface="Open Sans Bold"/>
                </a:rPr>
                <a:t>4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387266" y="501541"/>
            <a:ext cx="9513466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Raleway Bold"/>
              </a:rPr>
              <a:t>Questions to Ask Yourselves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73395" y="2660071"/>
            <a:ext cx="1486877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How hard does it become to get your essential work done?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39768" y="4352842"/>
            <a:ext cx="1363860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If you have a deadline, what kind of stress does this disruption cause you?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39768" y="7738384"/>
            <a:ext cx="79171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Can you rid yourself of unplanned work?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220295" y="9674500"/>
            <a:ext cx="784740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Raleway Bold"/>
              </a:rPr>
              <a:t>Smarter Government | Stronger Communities | Simpler Solutions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73395" y="6045613"/>
            <a:ext cx="1333632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 Light"/>
              </a:rPr>
              <a:t>Ever worked late or come in on the weekend to “catch up” due to unplanned work?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86F598D59DF448E90C890D89BD609" ma:contentTypeVersion="17" ma:contentTypeDescription="Create a new document." ma:contentTypeScope="" ma:versionID="83317d9d6fa73b45ca079bd6ee9ae5dd">
  <xsd:schema xmlns:xsd="http://www.w3.org/2001/XMLSchema" xmlns:xs="http://www.w3.org/2001/XMLSchema" xmlns:p="http://schemas.microsoft.com/office/2006/metadata/properties" xmlns:ns2="2ee7cea6-a345-4c0e-b913-cc2e33f26ebb" xmlns:ns3="9a8e9fd4-5da5-4a3b-bd4b-54ab23d2baa4" xmlns:ns4="6f429f3e-b35b-4e2c-9516-19900798b403" targetNamespace="http://schemas.microsoft.com/office/2006/metadata/properties" ma:root="true" ma:fieldsID="23433a36b94e303fca141e3167ceb0b9" ns2:_="" ns3:_="" ns4:_="">
    <xsd:import namespace="2ee7cea6-a345-4c0e-b913-cc2e33f26ebb"/>
    <xsd:import namespace="9a8e9fd4-5da5-4a3b-bd4b-54ab23d2baa4"/>
    <xsd:import namespace="6f429f3e-b35b-4e2c-9516-19900798b403"/>
    <xsd:element name="properties">
      <xsd:complexType>
        <xsd:sequence>
          <xsd:element name="documentManagement">
            <xsd:complexType>
              <xsd:all>
                <xsd:element ref="ns2:DocType" minOccurs="0"/>
                <xsd:element ref="ns3:Notes0" minOccurs="0"/>
                <xsd:element ref="ns4:Event" minOccurs="0"/>
                <xsd:element ref="ns4:Event_x003a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cea6-a345-4c0e-b913-cc2e33f26ebb" elementFormDefault="qualified">
    <xsd:import namespace="http://schemas.microsoft.com/office/2006/documentManagement/types"/>
    <xsd:import namespace="http://schemas.microsoft.com/office/infopath/2007/PartnerControls"/>
    <xsd:element name="DocType" ma:index="2" nillable="true" ma:displayName="DocType" ma:default="Presentation" ma:format="Dropdown" ma:internalName="DocType">
      <xsd:simpleType>
        <xsd:restriction base="dms:Choice">
          <xsd:enumeration value="Presentation"/>
          <xsd:enumeration value="Handou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e9fd4-5da5-4a3b-bd4b-54ab23d2baa4" elementFormDefault="qualified">
    <xsd:import namespace="http://schemas.microsoft.com/office/2006/documentManagement/types"/>
    <xsd:import namespace="http://schemas.microsoft.com/office/infopath/2007/PartnerControls"/>
    <xsd:element name="Notes0" ma:index="3" nillable="true" ma:displayName="Notes" ma:internalName="Notes0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29f3e-b35b-4e2c-9516-19900798b403" elementFormDefault="qualified">
    <xsd:import namespace="http://schemas.microsoft.com/office/2006/documentManagement/types"/>
    <xsd:import namespace="http://schemas.microsoft.com/office/infopath/2007/PartnerControls"/>
    <xsd:element name="Event" ma:index="10" nillable="true" ma:displayName="Event" ma:list="{d348180d-c2af-4b7a-99c5-c581a47fffc7}" ma:internalName="Event" ma:showField="Title">
      <xsd:simpleType>
        <xsd:restriction base="dms:Lookup"/>
      </xsd:simpleType>
    </xsd:element>
    <xsd:element name="Event_x003a_ID" ma:index="11" nillable="true" ma:displayName="Event:ID" ma:list="{d348180d-c2af-4b7a-99c5-c581a47fffc7}" ma:internalName="Event_x003a_ID" ma:readOnly="true" ma:showField="ID" ma:web="aa3cdb15-863e-4c60-a14e-20dd3ced9de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2ee7cea6-a345-4c0e-b913-cc2e33f26ebb">Presentation</DocType>
    <Event xmlns="6f429f3e-b35b-4e2c-9516-19900798b403">16</Event>
    <Notes0 xmlns="9a8e9fd4-5da5-4a3b-bd4b-54ab23d2baa4" xsi:nil="true"/>
  </documentManagement>
</p:properties>
</file>

<file path=customXml/itemProps1.xml><?xml version="1.0" encoding="utf-8"?>
<ds:datastoreItem xmlns:ds="http://schemas.openxmlformats.org/officeDocument/2006/customXml" ds:itemID="{F3163423-F860-4BCB-A846-A835F414AAB4}"/>
</file>

<file path=customXml/itemProps2.xml><?xml version="1.0" encoding="utf-8"?>
<ds:datastoreItem xmlns:ds="http://schemas.openxmlformats.org/officeDocument/2006/customXml" ds:itemID="{C791AB3E-13FB-441F-85E3-F26B9D397F94}"/>
</file>

<file path=customXml/itemProps3.xml><?xml version="1.0" encoding="utf-8"?>
<ds:datastoreItem xmlns:ds="http://schemas.openxmlformats.org/officeDocument/2006/customXml" ds:itemID="{5188BA2E-3872-4496-BAEF-0CDFB3384048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630</Words>
  <Application>Microsoft Office PowerPoint</Application>
  <PresentationFormat>Custom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Roboto Bold</vt:lpstr>
      <vt:lpstr>Arial</vt:lpstr>
      <vt:lpstr>Open Sans Bold</vt:lpstr>
      <vt:lpstr>Open Sans Light</vt:lpstr>
      <vt:lpstr>Open Sans</vt:lpstr>
      <vt:lpstr>Raleway Bold</vt:lpstr>
      <vt:lpstr>Raleway</vt:lpstr>
      <vt:lpstr>Calibri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Unplanned Work Presentation</dc:title>
  <dc:creator>Mason Hahne</dc:creator>
  <cp:lastModifiedBy>Mason Hahne</cp:lastModifiedBy>
  <cp:revision>4</cp:revision>
  <dcterms:created xsi:type="dcterms:W3CDTF">2006-08-16T00:00:00Z</dcterms:created>
  <dcterms:modified xsi:type="dcterms:W3CDTF">2021-08-24T14:52:24Z</dcterms:modified>
  <dc:identifier>DAEnXc06t-k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0x01010076D86F598D59DF448E90C890D89BD609</vt:lpwstr>
  </property>
</Properties>
</file>