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leagu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allahan.cmc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198C-F780-45A4-9E56-E72F61EEE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0396" y="1614486"/>
            <a:ext cx="6074992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Ten Habits of Highly Effective City Councils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C7F08-9F41-49B2-89AC-7F2F02B4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7788" y="4191061"/>
            <a:ext cx="5357600" cy="19605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Iowa League of Cities Annual Conference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Coralville, IA  September 17, 2021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Patrick Callahan, Municipal Consultant</a:t>
            </a:r>
          </a:p>
          <a:p>
            <a:pPr>
              <a:lnSpc>
                <a:spcPct val="100000"/>
              </a:lnSpc>
            </a:pPr>
            <a:r>
              <a:rPr lang="en-US" dirty="0"/>
              <a:t>Callahan Municipal Consultants, LLC </a:t>
            </a:r>
          </a:p>
        </p:txBody>
      </p:sp>
    </p:spTree>
    <p:extLst>
      <p:ext uri="{BB962C8B-B14F-4D97-AF65-F5344CB8AC3E}">
        <p14:creationId xmlns:p14="http://schemas.microsoft.com/office/powerpoint/2010/main" val="28789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6. Systematic Evaluation of Policy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Periodic feedback on policy results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Reports, staff memos, and newsletters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Policy amendments as 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Work sessions to review results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9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7. Allocate Council time and energy appropriately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Goal setting – annual retreats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Study or work sessions – analysis of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Community relations – interaction with citizens and agencies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Prepare a capital improvements plan (CIP)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098" name="Picture 2" descr="Personal Goal Setting - Partners in Fire">
            <a:extLst>
              <a:ext uri="{FF2B5EF4-FFF2-40B4-BE49-F238E27FC236}">
                <a16:creationId xmlns:a16="http://schemas.microsoft.com/office/drawing/2014/main" id="{7E2ADF54-BBD3-4FE5-BF74-4511F132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7" y="5206483"/>
            <a:ext cx="2703136" cy="15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0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8. Set clear rules and procedure of council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Conduct effective and productive meetings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Adopt rules and procedure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Conduct business – orderly, discipline and productive manner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Avoid political partisanship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Meetings are the city council’s “image to the world”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5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9. Seek assessment of public concerns and evaluations of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Seed feedback – surveys, questionnaires, public hearings,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Information on City website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Use of social media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Make adjustments, as needed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1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10. Practice continuous learning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Read the Mayor and Council – Policy Leaders’ Handbook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Attend League conference and workshops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Read Cityscape magazine and League reports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Networking with other cities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Staff training and education too!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9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For copies of publications of the Iowa League of Cities that were references, Go to </a:t>
            </a:r>
            <a:r>
              <a:rPr lang="en-US" sz="4000" dirty="0">
                <a:hlinkClick r:id="rId2"/>
              </a:rPr>
              <a:t>www.iowaleague.org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(You will need your city’s password)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3086099"/>
            <a:ext cx="7796540" cy="2797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Go to Page marked –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Go to the category -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0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For copies of other publications or models referenced during this presentation – contact: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3086099"/>
            <a:ext cx="7796540" cy="27970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Patrick Callahan, Municipal Consultant</a:t>
            </a:r>
          </a:p>
          <a:p>
            <a:pPr marL="0" indent="0">
              <a:buNone/>
            </a:pPr>
            <a:r>
              <a:rPr lang="en-US" dirty="0"/>
              <a:t>Callahan Municipal Consultants, LLC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callahan.cmc@gmail.com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563-599-3708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Send your city’s “model documents” to the speaker to distribute </a:t>
            </a:r>
          </a:p>
        </p:txBody>
      </p:sp>
    </p:spTree>
    <p:extLst>
      <p:ext uri="{BB962C8B-B14F-4D97-AF65-F5344CB8AC3E}">
        <p14:creationId xmlns:p14="http://schemas.microsoft.com/office/powerpoint/2010/main" val="12005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Reason for this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After 47 years in City Government – 23 years as city manager and 24 years as a municipal consultant…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Why are some cities so successful?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Why do some cities struggle and fight?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Observation of “cycles of success and failure” in cities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7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Disclaimer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9" y="1885285"/>
            <a:ext cx="795833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Not every successful city adopts all ten habits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Cities that struggle may follow some of these habits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General rule….Adopt these habits and the probability of success will increase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Added bonus – Your job may be more enjoyable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26" name="Picture 2" descr="Meeting clipart free clipart images 6 image 2">
            <a:extLst>
              <a:ext uri="{FF2B5EF4-FFF2-40B4-BE49-F238E27FC236}">
                <a16:creationId xmlns:a16="http://schemas.microsoft.com/office/drawing/2014/main" id="{1743FE27-183D-4D62-8328-D2CCD821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55" y="5197380"/>
            <a:ext cx="2600096" cy="14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General Overview of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Review Ten Habits – 5 minutes each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Offer your suggestions – Name your 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Ask your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Send us your examples or model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8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Start with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Brief and concise mission statement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Develop a vision statement for the City’s future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Develop long range goals and objectives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New Council Member’s Orientation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D5B58E1-BF86-4CCD-A647-68966B00F1EE}"/>
              </a:ext>
            </a:extLst>
          </p:cNvPr>
          <p:cNvSpPr/>
          <p:nvPr/>
        </p:nvSpPr>
        <p:spPr>
          <a:xfrm>
            <a:off x="2773599" y="5125210"/>
            <a:ext cx="2228850" cy="155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Mission Statement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2F9A0B4-F30E-47AA-83E4-DAC056966E6C}"/>
              </a:ext>
            </a:extLst>
          </p:cNvPr>
          <p:cNvSpPr/>
          <p:nvPr/>
        </p:nvSpPr>
        <p:spPr>
          <a:xfrm>
            <a:off x="5002449" y="5125210"/>
            <a:ext cx="2228850" cy="155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Vision Statement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0AB69F-B9FA-4035-BBF6-E3DAAFF13F6F}"/>
              </a:ext>
            </a:extLst>
          </p:cNvPr>
          <p:cNvSpPr/>
          <p:nvPr/>
        </p:nvSpPr>
        <p:spPr>
          <a:xfrm>
            <a:off x="7231299" y="5104444"/>
            <a:ext cx="2228850" cy="155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Goals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47646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2. Understand the Elements of Teamwork</a:t>
            </a:r>
          </a:p>
        </p:txBody>
      </p:sp>
      <p:pic>
        <p:nvPicPr>
          <p:cNvPr id="2050" name="Picture 2" descr="Teamwork images free clipart">
            <a:extLst>
              <a:ext uri="{FF2B5EF4-FFF2-40B4-BE49-F238E27FC236}">
                <a16:creationId xmlns:a16="http://schemas.microsoft.com/office/drawing/2014/main" id="{ED025398-E585-47CF-8780-F4D6F594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89" y="187205"/>
            <a:ext cx="2003898" cy="20038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Council – Collection of diverse people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Only Power – Act as one entity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Working together to accomplish a specific purpose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Key – trust, openness and mutual respect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7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3. Master small group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Ability to work with others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Knowledge to do the job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Ability to deal with issues rationally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Remember the “dignity of the office.”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4. Clearly define roles and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Mayor, Council, and Staff roles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Know the functions – specific responsibilities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Expected performance – behavior of the person in the role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City Council Code of Conduct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074" name="Picture 2" descr="transparent background teamwork clipart&#10;">
            <a:extLst>
              <a:ext uri="{FF2B5EF4-FFF2-40B4-BE49-F238E27FC236}">
                <a16:creationId xmlns:a16="http://schemas.microsoft.com/office/drawing/2014/main" id="{7D782049-2B2A-4608-AEFF-1136B0D0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81" y="4385387"/>
            <a:ext cx="4106057" cy="22863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8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5. Establish and Abide by a Good Council – Staff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228189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Council – establish the vision, goals, policies and empowerment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Council – define the needs to be met and outcomes to be achieved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Staff – carryout directives, complete the tasks, and provide 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Key – trust, communication, and evaluation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32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86F598D59DF448E90C890D89BD609" ma:contentTypeVersion="17" ma:contentTypeDescription="Create a new document." ma:contentTypeScope="" ma:versionID="83317d9d6fa73b45ca079bd6ee9ae5dd">
  <xsd:schema xmlns:xsd="http://www.w3.org/2001/XMLSchema" xmlns:xs="http://www.w3.org/2001/XMLSchema" xmlns:p="http://schemas.microsoft.com/office/2006/metadata/properties" xmlns:ns2="2ee7cea6-a345-4c0e-b913-cc2e33f26ebb" xmlns:ns3="9a8e9fd4-5da5-4a3b-bd4b-54ab23d2baa4" xmlns:ns4="6f429f3e-b35b-4e2c-9516-19900798b403" targetNamespace="http://schemas.microsoft.com/office/2006/metadata/properties" ma:root="true" ma:fieldsID="23433a36b94e303fca141e3167ceb0b9" ns2:_="" ns3:_="" ns4:_="">
    <xsd:import namespace="2ee7cea6-a345-4c0e-b913-cc2e33f26ebb"/>
    <xsd:import namespace="9a8e9fd4-5da5-4a3b-bd4b-54ab23d2baa4"/>
    <xsd:import namespace="6f429f3e-b35b-4e2c-9516-19900798b403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3:Notes0" minOccurs="0"/>
                <xsd:element ref="ns4:Event" minOccurs="0"/>
                <xsd:element ref="ns4:Event_x003a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7cea6-a345-4c0e-b913-cc2e33f26ebb" elementFormDefault="qualified">
    <xsd:import namespace="http://schemas.microsoft.com/office/2006/documentManagement/types"/>
    <xsd:import namespace="http://schemas.microsoft.com/office/infopath/2007/PartnerControls"/>
    <xsd:element name="DocType" ma:index="2" nillable="true" ma:displayName="DocType" ma:default="Presentation" ma:format="Dropdown" ma:internalName="DocType">
      <xsd:simpleType>
        <xsd:restriction base="dms:Choice">
          <xsd:enumeration value="Presentation"/>
          <xsd:enumeration value="Handou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e9fd4-5da5-4a3b-bd4b-54ab23d2baa4" elementFormDefault="qualified">
    <xsd:import namespace="http://schemas.microsoft.com/office/2006/documentManagement/types"/>
    <xsd:import namespace="http://schemas.microsoft.com/office/infopath/2007/PartnerControls"/>
    <xsd:element name="Notes0" ma:index="3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29f3e-b35b-4e2c-9516-19900798b403" elementFormDefault="qualified">
    <xsd:import namespace="http://schemas.microsoft.com/office/2006/documentManagement/types"/>
    <xsd:import namespace="http://schemas.microsoft.com/office/infopath/2007/PartnerControls"/>
    <xsd:element name="Event" ma:index="10" nillable="true" ma:displayName="Event" ma:list="{d348180d-c2af-4b7a-99c5-c581a47fffc7}" ma:internalName="Event" ma:showField="Title">
      <xsd:simpleType>
        <xsd:restriction base="dms:Lookup"/>
      </xsd:simpleType>
    </xsd:element>
    <xsd:element name="Event_x003a_ID" ma:index="11" nillable="true" ma:displayName="Event:ID" ma:list="{d348180d-c2af-4b7a-99c5-c581a47fffc7}" ma:internalName="Event_x003a_ID" ma:readOnly="true" ma:showField="ID" ma:web="aa3cdb15-863e-4c60-a14e-20dd3ced9de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2ee7cea6-a345-4c0e-b913-cc2e33f26ebb">Presentation</DocType>
    <Event xmlns="6f429f3e-b35b-4e2c-9516-19900798b403">30</Event>
    <Notes0 xmlns="9a8e9fd4-5da5-4a3b-bd4b-54ab23d2baa4" xsi:nil="true"/>
  </documentManagement>
</p:properties>
</file>

<file path=customXml/itemProps1.xml><?xml version="1.0" encoding="utf-8"?>
<ds:datastoreItem xmlns:ds="http://schemas.openxmlformats.org/officeDocument/2006/customXml" ds:itemID="{E3CC6B05-C056-4D33-AFB6-C200EECB235C}"/>
</file>

<file path=customXml/itemProps2.xml><?xml version="1.0" encoding="utf-8"?>
<ds:datastoreItem xmlns:ds="http://schemas.openxmlformats.org/officeDocument/2006/customXml" ds:itemID="{21C8E29F-A22C-4A20-BF61-38474DBE2B99}"/>
</file>

<file path=customXml/itemProps3.xml><?xml version="1.0" encoding="utf-8"?>
<ds:datastoreItem xmlns:ds="http://schemas.openxmlformats.org/officeDocument/2006/customXml" ds:itemID="{E3CA8DB1-54C4-4D74-8C56-F888FB86A9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613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The Ten Habits of Highly Effective City Councils</vt:lpstr>
      <vt:lpstr>Reason for this topic</vt:lpstr>
      <vt:lpstr>Disclaimer and Comments</vt:lpstr>
      <vt:lpstr>General Overview of Session</vt:lpstr>
      <vt:lpstr>1. Start with the Basics</vt:lpstr>
      <vt:lpstr>2. Understand the Elements of Teamwork</vt:lpstr>
      <vt:lpstr>3. Master small group decision making</vt:lpstr>
      <vt:lpstr>4. Clearly define roles and relationships</vt:lpstr>
      <vt:lpstr>5. Establish and Abide by a Good Council – Staff Partnership</vt:lpstr>
      <vt:lpstr>6. Systematic Evaluation of Policy Implementation</vt:lpstr>
      <vt:lpstr>7. Allocate Council time and energy appropriately</vt:lpstr>
      <vt:lpstr>8. Set clear rules and procedure of council meetings</vt:lpstr>
      <vt:lpstr>9. Seek assessment of public concerns and evaluations of performance</vt:lpstr>
      <vt:lpstr>10. Practice continuous learning and development</vt:lpstr>
      <vt:lpstr>For copies of publications of the Iowa League of Cities that were references, Go to www.iowaleague.org  (You will need your city’s password) </vt:lpstr>
      <vt:lpstr>For copies of other publications or models referenced during this presentation – contact: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 Habits Presentation</dc:title>
  <dc:creator>Sarah Hora</dc:creator>
  <cp:lastModifiedBy>Sarah Hora</cp:lastModifiedBy>
  <cp:revision>5</cp:revision>
  <dcterms:created xsi:type="dcterms:W3CDTF">2021-09-01T18:22:16Z</dcterms:created>
  <dcterms:modified xsi:type="dcterms:W3CDTF">2021-09-01T22:43:42Z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0x01010076D86F598D59DF448E90C890D89BD609</vt:lpwstr>
  </property>
</Properties>
</file>