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91" r:id="rId2"/>
    <p:sldId id="409" r:id="rId3"/>
    <p:sldId id="427" r:id="rId4"/>
    <p:sldId id="429" r:id="rId5"/>
    <p:sldId id="401" r:id="rId6"/>
    <p:sldId id="411" r:id="rId7"/>
    <p:sldId id="412" r:id="rId8"/>
    <p:sldId id="413" r:id="rId9"/>
    <p:sldId id="430" r:id="rId10"/>
    <p:sldId id="431" r:id="rId11"/>
    <p:sldId id="432" r:id="rId12"/>
    <p:sldId id="415" r:id="rId13"/>
    <p:sldId id="414" r:id="rId14"/>
    <p:sldId id="416" r:id="rId15"/>
    <p:sldId id="417" r:id="rId16"/>
    <p:sldId id="260" r:id="rId17"/>
    <p:sldId id="290" r:id="rId18"/>
    <p:sldId id="367" r:id="rId19"/>
    <p:sldId id="383" r:id="rId20"/>
    <p:sldId id="384" r:id="rId21"/>
    <p:sldId id="385" r:id="rId22"/>
    <p:sldId id="386" r:id="rId23"/>
    <p:sldId id="424" r:id="rId24"/>
    <p:sldId id="387" r:id="rId25"/>
    <p:sldId id="371" r:id="rId26"/>
    <p:sldId id="388" r:id="rId27"/>
    <p:sldId id="426" r:id="rId28"/>
    <p:sldId id="433" r:id="rId29"/>
    <p:sldId id="434" r:id="rId30"/>
    <p:sldId id="389" r:id="rId31"/>
    <p:sldId id="425" r:id="rId32"/>
    <p:sldId id="422" r:id="rId33"/>
    <p:sldId id="420" r:id="rId34"/>
    <p:sldId id="374" r:id="rId35"/>
    <p:sldId id="375" r:id="rId36"/>
    <p:sldId id="475" r:id="rId37"/>
    <p:sldId id="390" r:id="rId38"/>
    <p:sldId id="287" r:id="rId39"/>
    <p:sldId id="361" r:id="rId40"/>
    <p:sldId id="419" r:id="rId41"/>
    <p:sldId id="421" r:id="rId42"/>
    <p:sldId id="428" r:id="rId43"/>
    <p:sldId id="259"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Ruddy" initials="JR" lastIdx="1" clrIdx="0">
    <p:extLst>
      <p:ext uri="{19B8F6BF-5375-455C-9EA6-DF929625EA0E}">
        <p15:presenceInfo xmlns:p15="http://schemas.microsoft.com/office/powerpoint/2012/main" userId="S::jsr@foxeng.com::6b759d45-55fb-4dbe-95d5-6a440b4da3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8859"/>
    <a:srgbClr val="092F87"/>
    <a:srgbClr val="ED7D31"/>
    <a:srgbClr val="777777"/>
    <a:srgbClr val="B07852"/>
    <a:srgbClr val="273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6604" autoAdjust="0"/>
  </p:normalViewPr>
  <p:slideViewPr>
    <p:cSldViewPr snapToGrid="0">
      <p:cViewPr varScale="1">
        <p:scale>
          <a:sx n="99" d="100"/>
          <a:sy n="99" d="100"/>
        </p:scale>
        <p:origin x="11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9407F70-F9B4-4042-8EFB-623D3D5B4020}" type="datetimeFigureOut">
              <a:rPr lang="en-US" smtClean="0"/>
              <a:t>10/5/2022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7807A1F-A257-46C5-B530-4FC18241935E}" type="slidenum">
              <a:rPr lang="en-US" smtClean="0"/>
              <a:t>‹#›</a:t>
            </a:fld>
            <a:endParaRPr lang="en-US" dirty="0"/>
          </a:p>
        </p:txBody>
      </p:sp>
    </p:spTree>
    <p:extLst>
      <p:ext uri="{BB962C8B-B14F-4D97-AF65-F5344CB8AC3E}">
        <p14:creationId xmlns:p14="http://schemas.microsoft.com/office/powerpoint/2010/main" val="38278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07A1F-A257-46C5-B530-4FC18241935E}" type="slidenum">
              <a:rPr lang="en-US" smtClean="0"/>
              <a:t>1</a:t>
            </a:fld>
            <a:endParaRPr lang="en-US" dirty="0"/>
          </a:p>
        </p:txBody>
      </p:sp>
    </p:spTree>
    <p:extLst>
      <p:ext uri="{BB962C8B-B14F-4D97-AF65-F5344CB8AC3E}">
        <p14:creationId xmlns:p14="http://schemas.microsoft.com/office/powerpoint/2010/main" val="398269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21</a:t>
            </a:fld>
            <a:endParaRPr lang="en-US"/>
          </a:p>
        </p:txBody>
      </p:sp>
    </p:spTree>
    <p:extLst>
      <p:ext uri="{BB962C8B-B14F-4D97-AF65-F5344CB8AC3E}">
        <p14:creationId xmlns:p14="http://schemas.microsoft.com/office/powerpoint/2010/main" val="196173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22</a:t>
            </a:fld>
            <a:endParaRPr lang="en-US"/>
          </a:p>
        </p:txBody>
      </p:sp>
    </p:spTree>
    <p:extLst>
      <p:ext uri="{BB962C8B-B14F-4D97-AF65-F5344CB8AC3E}">
        <p14:creationId xmlns:p14="http://schemas.microsoft.com/office/powerpoint/2010/main" val="247893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23</a:t>
            </a:fld>
            <a:endParaRPr lang="en-US"/>
          </a:p>
        </p:txBody>
      </p:sp>
    </p:spTree>
    <p:extLst>
      <p:ext uri="{BB962C8B-B14F-4D97-AF65-F5344CB8AC3E}">
        <p14:creationId xmlns:p14="http://schemas.microsoft.com/office/powerpoint/2010/main" val="2030731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24</a:t>
            </a:fld>
            <a:endParaRPr lang="en-US"/>
          </a:p>
        </p:txBody>
      </p:sp>
    </p:spTree>
    <p:extLst>
      <p:ext uri="{BB962C8B-B14F-4D97-AF65-F5344CB8AC3E}">
        <p14:creationId xmlns:p14="http://schemas.microsoft.com/office/powerpoint/2010/main" val="1635780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26</a:t>
            </a:fld>
            <a:endParaRPr lang="en-US"/>
          </a:p>
        </p:txBody>
      </p:sp>
    </p:spTree>
    <p:extLst>
      <p:ext uri="{BB962C8B-B14F-4D97-AF65-F5344CB8AC3E}">
        <p14:creationId xmlns:p14="http://schemas.microsoft.com/office/powerpoint/2010/main" val="32655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27</a:t>
            </a:fld>
            <a:endParaRPr lang="en-US"/>
          </a:p>
        </p:txBody>
      </p:sp>
    </p:spTree>
    <p:extLst>
      <p:ext uri="{BB962C8B-B14F-4D97-AF65-F5344CB8AC3E}">
        <p14:creationId xmlns:p14="http://schemas.microsoft.com/office/powerpoint/2010/main" val="270885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28</a:t>
            </a:fld>
            <a:endParaRPr lang="en-US"/>
          </a:p>
        </p:txBody>
      </p:sp>
    </p:spTree>
    <p:extLst>
      <p:ext uri="{BB962C8B-B14F-4D97-AF65-F5344CB8AC3E}">
        <p14:creationId xmlns:p14="http://schemas.microsoft.com/office/powerpoint/2010/main" val="1805877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29</a:t>
            </a:fld>
            <a:endParaRPr lang="en-US"/>
          </a:p>
        </p:txBody>
      </p:sp>
    </p:spTree>
    <p:extLst>
      <p:ext uri="{BB962C8B-B14F-4D97-AF65-F5344CB8AC3E}">
        <p14:creationId xmlns:p14="http://schemas.microsoft.com/office/powerpoint/2010/main" val="1428447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30</a:t>
            </a:fld>
            <a:endParaRPr lang="en-US"/>
          </a:p>
        </p:txBody>
      </p:sp>
    </p:spTree>
    <p:extLst>
      <p:ext uri="{BB962C8B-B14F-4D97-AF65-F5344CB8AC3E}">
        <p14:creationId xmlns:p14="http://schemas.microsoft.com/office/powerpoint/2010/main" val="44830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31</a:t>
            </a:fld>
            <a:endParaRPr lang="en-US"/>
          </a:p>
        </p:txBody>
      </p:sp>
    </p:spTree>
    <p:extLst>
      <p:ext uri="{BB962C8B-B14F-4D97-AF65-F5344CB8AC3E}">
        <p14:creationId xmlns:p14="http://schemas.microsoft.com/office/powerpoint/2010/main" val="124483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07A1F-A257-46C5-B530-4FC18241935E}" type="slidenum">
              <a:rPr lang="en-US" smtClean="0"/>
              <a:t>2</a:t>
            </a:fld>
            <a:endParaRPr lang="en-US" dirty="0"/>
          </a:p>
        </p:txBody>
      </p:sp>
    </p:spTree>
    <p:extLst>
      <p:ext uri="{BB962C8B-B14F-4D97-AF65-F5344CB8AC3E}">
        <p14:creationId xmlns:p14="http://schemas.microsoft.com/office/powerpoint/2010/main" val="2970184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33</a:t>
            </a:fld>
            <a:endParaRPr lang="en-US"/>
          </a:p>
        </p:txBody>
      </p:sp>
    </p:spTree>
    <p:extLst>
      <p:ext uri="{BB962C8B-B14F-4D97-AF65-F5344CB8AC3E}">
        <p14:creationId xmlns:p14="http://schemas.microsoft.com/office/powerpoint/2010/main" val="1926684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37</a:t>
            </a:fld>
            <a:endParaRPr lang="en-US"/>
          </a:p>
        </p:txBody>
      </p:sp>
    </p:spTree>
    <p:extLst>
      <p:ext uri="{BB962C8B-B14F-4D97-AF65-F5344CB8AC3E}">
        <p14:creationId xmlns:p14="http://schemas.microsoft.com/office/powerpoint/2010/main" val="1341800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Cash purchase</a:t>
            </a:r>
          </a:p>
          <a:p>
            <a:pPr marL="174982" indent="-174982">
              <a:buFontTx/>
              <a:buChar char="-"/>
            </a:pPr>
            <a:r>
              <a:rPr lang="en-US" dirty="0"/>
              <a:t>Savings immediate</a:t>
            </a:r>
          </a:p>
          <a:p>
            <a:pPr marL="174982" indent="-174982">
              <a:buFontTx/>
              <a:buChar char="-"/>
            </a:pPr>
            <a:r>
              <a:rPr lang="en-US" dirty="0"/>
              <a:t>Savings go up due to increasing energy prices</a:t>
            </a:r>
          </a:p>
          <a:p>
            <a:pPr marL="174982" indent="-174982">
              <a:buFontTx/>
              <a:buChar char="-"/>
            </a:pPr>
            <a:r>
              <a:rPr lang="en-US" dirty="0"/>
              <a:t>Net savings = $1.2 million at 20 years</a:t>
            </a:r>
          </a:p>
          <a:p>
            <a:pPr marL="174982" indent="-174982">
              <a:buFontTx/>
              <a:buChar char="-"/>
            </a:pPr>
            <a:r>
              <a:rPr lang="en-US" dirty="0"/>
              <a:t> will continue to produce energy</a:t>
            </a:r>
          </a:p>
          <a:p>
            <a:pPr marL="174982" indent="-174982">
              <a:buFontTx/>
              <a:buChar char="-"/>
            </a:pPr>
            <a:r>
              <a:rPr lang="en-US" dirty="0"/>
              <a:t>Uncertain life of current panels – estimated 40  years</a:t>
            </a:r>
          </a:p>
          <a:p>
            <a:endParaRPr lang="en-US" dirty="0"/>
          </a:p>
          <a:p>
            <a:r>
              <a:rPr lang="en-US" dirty="0"/>
              <a:t>Loan</a:t>
            </a:r>
          </a:p>
          <a:p>
            <a:r>
              <a:rPr lang="en-US" dirty="0"/>
              <a:t>- Payback concept</a:t>
            </a:r>
          </a:p>
          <a:p>
            <a:pPr marL="174982" indent="-174982">
              <a:buFontTx/>
              <a:buChar char="-"/>
            </a:pPr>
            <a:endParaRPr lang="en-US" dirty="0"/>
          </a:p>
        </p:txBody>
      </p:sp>
      <p:sp>
        <p:nvSpPr>
          <p:cNvPr id="4" name="Slide Number Placeholder 3"/>
          <p:cNvSpPr>
            <a:spLocks noGrp="1"/>
          </p:cNvSpPr>
          <p:nvPr>
            <p:ph type="sldNum" sz="quarter" idx="5"/>
          </p:nvPr>
        </p:nvSpPr>
        <p:spPr/>
        <p:txBody>
          <a:bodyPr/>
          <a:lstStyle/>
          <a:p>
            <a:fld id="{D7807A1F-A257-46C5-B530-4FC18241935E}" type="slidenum">
              <a:rPr lang="en-US" smtClean="0"/>
              <a:t>38</a:t>
            </a:fld>
            <a:endParaRPr lang="en-US" dirty="0"/>
          </a:p>
        </p:txBody>
      </p:sp>
    </p:spTree>
    <p:extLst>
      <p:ext uri="{BB962C8B-B14F-4D97-AF65-F5344CB8AC3E}">
        <p14:creationId xmlns:p14="http://schemas.microsoft.com/office/powerpoint/2010/main" val="1651960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40</a:t>
            </a:fld>
            <a:endParaRPr lang="en-US"/>
          </a:p>
        </p:txBody>
      </p:sp>
    </p:spTree>
    <p:extLst>
      <p:ext uri="{BB962C8B-B14F-4D97-AF65-F5344CB8AC3E}">
        <p14:creationId xmlns:p14="http://schemas.microsoft.com/office/powerpoint/2010/main" val="638711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41</a:t>
            </a:fld>
            <a:endParaRPr lang="en-US"/>
          </a:p>
        </p:txBody>
      </p:sp>
    </p:spTree>
    <p:extLst>
      <p:ext uri="{BB962C8B-B14F-4D97-AF65-F5344CB8AC3E}">
        <p14:creationId xmlns:p14="http://schemas.microsoft.com/office/powerpoint/2010/main" val="3968174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altLang="en-US" dirty="0"/>
              <a:t>Questions</a:t>
            </a:r>
          </a:p>
          <a:p>
            <a:pPr marL="641600" lvl="1" indent="-174982">
              <a:buFontTx/>
              <a:buChar char="-"/>
            </a:pPr>
            <a:r>
              <a:rPr lang="en-US" altLang="en-US" dirty="0"/>
              <a:t>Long term projections about increased </a:t>
            </a:r>
          </a:p>
          <a:p>
            <a:pPr marL="1108219" lvl="2" indent="-174982">
              <a:buFontTx/>
              <a:buChar char="-"/>
            </a:pPr>
            <a:r>
              <a:rPr lang="en-US" altLang="en-US" dirty="0"/>
              <a:t>Good estimate of savings</a:t>
            </a:r>
          </a:p>
          <a:p>
            <a:pPr marL="641600" lvl="1" indent="-174982">
              <a:buFontTx/>
              <a:buChar char="-"/>
            </a:pPr>
            <a:r>
              <a:rPr lang="en-US" altLang="en-US" dirty="0"/>
              <a:t>Operational strategies – demand charges during periods of low solar production</a:t>
            </a:r>
          </a:p>
          <a:p>
            <a:pPr marL="1108219" lvl="2" indent="-174982">
              <a:buFontTx/>
              <a:buChar char="-"/>
            </a:pPr>
            <a:r>
              <a:rPr lang="en-US" altLang="en-US" dirty="0"/>
              <a:t>Planning for</a:t>
            </a:r>
          </a:p>
          <a:p>
            <a:pPr marL="1108219" lvl="2" indent="-174982">
              <a:buFontTx/>
              <a:buChar char="-"/>
            </a:pPr>
            <a:r>
              <a:rPr lang="en-US" altLang="en-US" dirty="0"/>
              <a:t>Estimate energy usage – will know what equipment putting in – can plan when and how much energy using.</a:t>
            </a:r>
          </a:p>
          <a:p>
            <a:pPr marL="1108219" lvl="2" indent="-174982">
              <a:buFontTx/>
              <a:buChar char="-"/>
            </a:pPr>
            <a:r>
              <a:rPr lang="en-US" altLang="en-US" b="1" dirty="0"/>
              <a:t>DEMAND Charges – how based.</a:t>
            </a:r>
            <a:endParaRPr lang="en-US" altLang="en-US" b="0" dirty="0"/>
          </a:p>
          <a:p>
            <a:endParaRPr lang="en-US" dirty="0"/>
          </a:p>
        </p:txBody>
      </p:sp>
      <p:sp>
        <p:nvSpPr>
          <p:cNvPr id="4" name="Slide Number Placeholder 3"/>
          <p:cNvSpPr>
            <a:spLocks noGrp="1"/>
          </p:cNvSpPr>
          <p:nvPr>
            <p:ph type="sldNum" sz="quarter" idx="5"/>
          </p:nvPr>
        </p:nvSpPr>
        <p:spPr/>
        <p:txBody>
          <a:bodyPr/>
          <a:lstStyle/>
          <a:p>
            <a:fld id="{D7807A1F-A257-46C5-B530-4FC18241935E}" type="slidenum">
              <a:rPr lang="en-US" smtClean="0"/>
              <a:t>43</a:t>
            </a:fld>
            <a:endParaRPr lang="en-US" dirty="0"/>
          </a:p>
        </p:txBody>
      </p:sp>
    </p:spTree>
    <p:extLst>
      <p:ext uri="{BB962C8B-B14F-4D97-AF65-F5344CB8AC3E}">
        <p14:creationId xmlns:p14="http://schemas.microsoft.com/office/powerpoint/2010/main" val="101411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gas prices rise, can drive less, work form home, buy tesla or </a:t>
            </a:r>
            <a:r>
              <a:rPr lang="en-US" dirty="0" err="1"/>
              <a:t>prius</a:t>
            </a:r>
            <a:r>
              <a:rPr lang="en-US" dirty="0"/>
              <a:t>. But if energy prices rise for wastewater plant, generally have to keep functioning as usual. </a:t>
            </a:r>
          </a:p>
        </p:txBody>
      </p:sp>
      <p:sp>
        <p:nvSpPr>
          <p:cNvPr id="4" name="Slide Number Placeholder 3"/>
          <p:cNvSpPr>
            <a:spLocks noGrp="1"/>
          </p:cNvSpPr>
          <p:nvPr>
            <p:ph type="sldNum" sz="quarter" idx="5"/>
          </p:nvPr>
        </p:nvSpPr>
        <p:spPr/>
        <p:txBody>
          <a:bodyPr/>
          <a:lstStyle/>
          <a:p>
            <a:fld id="{D7807A1F-A257-46C5-B530-4FC18241935E}" type="slidenum">
              <a:rPr lang="en-US" smtClean="0"/>
              <a:t>3</a:t>
            </a:fld>
            <a:endParaRPr lang="en-US" dirty="0"/>
          </a:p>
        </p:txBody>
      </p:sp>
    </p:spTree>
    <p:extLst>
      <p:ext uri="{BB962C8B-B14F-4D97-AF65-F5344CB8AC3E}">
        <p14:creationId xmlns:p14="http://schemas.microsoft.com/office/powerpoint/2010/main" val="349261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07A1F-A257-46C5-B530-4FC18241935E}" type="slidenum">
              <a:rPr lang="en-US" smtClean="0"/>
              <a:t>9</a:t>
            </a:fld>
            <a:endParaRPr lang="en-US" dirty="0"/>
          </a:p>
        </p:txBody>
      </p:sp>
    </p:spTree>
    <p:extLst>
      <p:ext uri="{BB962C8B-B14F-4D97-AF65-F5344CB8AC3E}">
        <p14:creationId xmlns:p14="http://schemas.microsoft.com/office/powerpoint/2010/main" val="165335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Localizing dependencies simply means that in order for our systems to be disrupted, they must be disrupted locally. If systems can only be disrupted locally, the chance of occurrence typically decreases significantly. For example, if a natural disaster or geopolitical occurrence takes place in one part of the country or world, this would mean that it does not necessarily affect a different part. Furthermore, this can help ensure that large scale disruptions are less likely. </a:t>
            </a:r>
          </a:p>
          <a:p>
            <a:endParaRPr lang="en-US" dirty="0"/>
          </a:p>
        </p:txBody>
      </p:sp>
      <p:sp>
        <p:nvSpPr>
          <p:cNvPr id="4" name="Slide Number Placeholder 3"/>
          <p:cNvSpPr>
            <a:spLocks noGrp="1"/>
          </p:cNvSpPr>
          <p:nvPr>
            <p:ph type="sldNum" sz="quarter" idx="5"/>
          </p:nvPr>
        </p:nvSpPr>
        <p:spPr/>
        <p:txBody>
          <a:bodyPr/>
          <a:lstStyle/>
          <a:p>
            <a:fld id="{D7807A1F-A257-46C5-B530-4FC18241935E}" type="slidenum">
              <a:rPr lang="en-US" smtClean="0"/>
              <a:t>11</a:t>
            </a:fld>
            <a:endParaRPr lang="en-US" dirty="0"/>
          </a:p>
        </p:txBody>
      </p:sp>
    </p:spTree>
    <p:extLst>
      <p:ext uri="{BB962C8B-B14F-4D97-AF65-F5344CB8AC3E}">
        <p14:creationId xmlns:p14="http://schemas.microsoft.com/office/powerpoint/2010/main" val="402019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 hands together</a:t>
            </a:r>
          </a:p>
        </p:txBody>
      </p:sp>
      <p:sp>
        <p:nvSpPr>
          <p:cNvPr id="4" name="Slide Number Placeholder 3"/>
          <p:cNvSpPr>
            <a:spLocks noGrp="1"/>
          </p:cNvSpPr>
          <p:nvPr>
            <p:ph type="sldNum" sz="quarter" idx="5"/>
          </p:nvPr>
        </p:nvSpPr>
        <p:spPr/>
        <p:txBody>
          <a:bodyPr/>
          <a:lstStyle/>
          <a:p>
            <a:fld id="{D7807A1F-A257-46C5-B530-4FC18241935E}" type="slidenum">
              <a:rPr lang="en-US" smtClean="0"/>
              <a:t>14</a:t>
            </a:fld>
            <a:endParaRPr lang="en-US" dirty="0"/>
          </a:p>
        </p:txBody>
      </p:sp>
    </p:spTree>
    <p:extLst>
      <p:ext uri="{BB962C8B-B14F-4D97-AF65-F5344CB8AC3E}">
        <p14:creationId xmlns:p14="http://schemas.microsoft.com/office/powerpoint/2010/main" val="344912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18</a:t>
            </a:fld>
            <a:endParaRPr lang="en-US"/>
          </a:p>
        </p:txBody>
      </p:sp>
    </p:spTree>
    <p:extLst>
      <p:ext uri="{BB962C8B-B14F-4D97-AF65-F5344CB8AC3E}">
        <p14:creationId xmlns:p14="http://schemas.microsoft.com/office/powerpoint/2010/main" val="161570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19</a:t>
            </a:fld>
            <a:endParaRPr lang="en-US"/>
          </a:p>
        </p:txBody>
      </p:sp>
    </p:spTree>
    <p:extLst>
      <p:ext uri="{BB962C8B-B14F-4D97-AF65-F5344CB8AC3E}">
        <p14:creationId xmlns:p14="http://schemas.microsoft.com/office/powerpoint/2010/main" val="1870092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Adib </a:t>
            </a:r>
          </a:p>
        </p:txBody>
      </p:sp>
      <p:sp>
        <p:nvSpPr>
          <p:cNvPr id="4" name="Slide Number Placeholder 3"/>
          <p:cNvSpPr>
            <a:spLocks noGrp="1"/>
          </p:cNvSpPr>
          <p:nvPr>
            <p:ph type="sldNum" sz="quarter" idx="5"/>
          </p:nvPr>
        </p:nvSpPr>
        <p:spPr/>
        <p:txBody>
          <a:bodyPr/>
          <a:lstStyle/>
          <a:p>
            <a:fld id="{13839DB6-881B-40C8-9215-1643B538B677}" type="slidenum">
              <a:rPr lang="en-US" smtClean="0"/>
              <a:t>20</a:t>
            </a:fld>
            <a:endParaRPr lang="en-US"/>
          </a:p>
        </p:txBody>
      </p:sp>
    </p:spTree>
    <p:extLst>
      <p:ext uri="{BB962C8B-B14F-4D97-AF65-F5344CB8AC3E}">
        <p14:creationId xmlns:p14="http://schemas.microsoft.com/office/powerpoint/2010/main" val="11674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ABA-AFC1-40C8-99B6-5F41B5F59A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EC2D59-14C1-49FC-946E-E5C50B1B5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9BD3C0-570D-48D6-9651-BC47DB956516}"/>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5" name="Footer Placeholder 4">
            <a:extLst>
              <a:ext uri="{FF2B5EF4-FFF2-40B4-BE49-F238E27FC236}">
                <a16:creationId xmlns:a16="http://schemas.microsoft.com/office/drawing/2014/main" id="{6941E7E4-151E-4D8D-ADE5-3479F48E6A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5D3136-1231-49C4-9700-853DFDBB9490}"/>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112834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154C-728B-4CF8-B8FD-94F390ECA6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BF5002-DA58-4858-AC61-DAC4D53D66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00010-FA16-4129-9DAA-785D8177DA25}"/>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5" name="Footer Placeholder 4">
            <a:extLst>
              <a:ext uri="{FF2B5EF4-FFF2-40B4-BE49-F238E27FC236}">
                <a16:creationId xmlns:a16="http://schemas.microsoft.com/office/drawing/2014/main" id="{2F14610B-A309-485F-981F-389B089259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17CCFD-EC7D-4884-AD11-25BE59A92BF3}"/>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9752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05AED-2F89-449D-89AA-4EA78BA883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29974C-E12C-4FDC-8E8D-91142596EC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8398C-5644-4549-A678-311513F501ED}"/>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5" name="Footer Placeholder 4">
            <a:extLst>
              <a:ext uri="{FF2B5EF4-FFF2-40B4-BE49-F238E27FC236}">
                <a16:creationId xmlns:a16="http://schemas.microsoft.com/office/drawing/2014/main" id="{74949945-EA26-46DE-8128-2A1FBD929D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0477-E2D1-4981-95D4-DA14305A96E0}"/>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262679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7EF2-F677-4498-A81A-541949F2E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F07CB-249E-4431-BF0D-51D422AE9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E32AC-AFBF-4AF2-995F-35EFAD360E9B}"/>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5" name="Footer Placeholder 4">
            <a:extLst>
              <a:ext uri="{FF2B5EF4-FFF2-40B4-BE49-F238E27FC236}">
                <a16:creationId xmlns:a16="http://schemas.microsoft.com/office/drawing/2014/main" id="{4BF7B726-0D86-4497-9D91-4332C9679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C5555E-0A0C-4255-A6AE-67D528D18B85}"/>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126690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E2D3-7637-407D-A3BA-44BAF14827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4E50D-EF17-4324-BC7B-797C4C3A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0B343C-3383-415E-AF56-5885BAE7C613}"/>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5" name="Footer Placeholder 4">
            <a:extLst>
              <a:ext uri="{FF2B5EF4-FFF2-40B4-BE49-F238E27FC236}">
                <a16:creationId xmlns:a16="http://schemas.microsoft.com/office/drawing/2014/main" id="{D5D48513-F342-4E95-9C92-406B1329E8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717CBB-4281-470E-8E87-A84D25828930}"/>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224722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72C6-0910-4DE7-85E3-1D9C5D84D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0981B-0028-4932-88F2-70BE4C7424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E80FE1-3BE0-4691-A184-486072F18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02B9D-BF31-4723-AC6E-2BBF36EAEB68}"/>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6" name="Footer Placeholder 5">
            <a:extLst>
              <a:ext uri="{FF2B5EF4-FFF2-40B4-BE49-F238E27FC236}">
                <a16:creationId xmlns:a16="http://schemas.microsoft.com/office/drawing/2014/main" id="{09A0E9EF-03CE-4A7B-86A3-9D224876A0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AD56F1-5058-42F4-B1CC-8BB2B33CBC5C}"/>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269502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9EC1-9F2E-44E3-913A-93B87EBDAA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2F57D-CDC6-4BDC-B68A-ACEAA126E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A4D38-2885-423F-AA94-2ED0EB440B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C2C7AC-E8E7-41F0-8706-7739B365F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93DEB-F03F-4C75-9EC0-8A664A4F6F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F2A7C8-43ED-4F46-96D0-8FC5F17DF14D}"/>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8" name="Footer Placeholder 7">
            <a:extLst>
              <a:ext uri="{FF2B5EF4-FFF2-40B4-BE49-F238E27FC236}">
                <a16:creationId xmlns:a16="http://schemas.microsoft.com/office/drawing/2014/main" id="{A6863F03-9712-4443-A019-6439BB7D513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A7808F5-FF8A-4B1A-8023-3893114FEA6D}"/>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386026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F8F0-B469-4141-AE39-D4189A817D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FE6E9-D98F-46DB-B3D1-C908F1F8FFAF}"/>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4" name="Footer Placeholder 3">
            <a:extLst>
              <a:ext uri="{FF2B5EF4-FFF2-40B4-BE49-F238E27FC236}">
                <a16:creationId xmlns:a16="http://schemas.microsoft.com/office/drawing/2014/main" id="{C2B16C2A-F70B-4FBB-87DA-CC4089F5F08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25E0DF-96E4-40C8-AB95-409BFED2EA84}"/>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418807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D61EC-1126-4288-B791-1DF01436FAB4}"/>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3" name="Footer Placeholder 2">
            <a:extLst>
              <a:ext uri="{FF2B5EF4-FFF2-40B4-BE49-F238E27FC236}">
                <a16:creationId xmlns:a16="http://schemas.microsoft.com/office/drawing/2014/main" id="{154D9262-67BC-40AA-98DD-C44E885CEF2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D30978-9DE8-43BD-B541-FF11F8D646A7}"/>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357533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1FB6-12B0-45EB-A88C-F9B75C8C9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C29EDF-F686-4C20-B065-A7B0F7BED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0C46B6-8E4A-4820-8037-3197DDEF9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BF6DF-28FA-4341-A5AA-BA9A092725B6}"/>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6" name="Footer Placeholder 5">
            <a:extLst>
              <a:ext uri="{FF2B5EF4-FFF2-40B4-BE49-F238E27FC236}">
                <a16:creationId xmlns:a16="http://schemas.microsoft.com/office/drawing/2014/main" id="{9439A851-92BA-497C-964B-6DEF9463BD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0284CB-8862-468D-82CE-B284A8B94AE2}"/>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4092229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3B9-C20B-4FAE-A797-3111F142B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E6CAE-7B40-46DC-891C-F28FF987C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0ECDAE1-C652-43D6-A62E-5D57D4FE0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1EA7B-517B-4948-A755-63E20672C3F5}"/>
              </a:ext>
            </a:extLst>
          </p:cNvPr>
          <p:cNvSpPr>
            <a:spLocks noGrp="1"/>
          </p:cNvSpPr>
          <p:nvPr>
            <p:ph type="dt" sz="half" idx="10"/>
          </p:nvPr>
        </p:nvSpPr>
        <p:spPr/>
        <p:txBody>
          <a:bodyPr/>
          <a:lstStyle/>
          <a:p>
            <a:fld id="{028A9349-4A5D-48F1-A5A8-A87289533D88}" type="datetimeFigureOut">
              <a:rPr lang="en-US" smtClean="0"/>
              <a:t>10/5/2022</a:t>
            </a:fld>
            <a:endParaRPr lang="en-US" dirty="0"/>
          </a:p>
        </p:txBody>
      </p:sp>
      <p:sp>
        <p:nvSpPr>
          <p:cNvPr id="6" name="Footer Placeholder 5">
            <a:extLst>
              <a:ext uri="{FF2B5EF4-FFF2-40B4-BE49-F238E27FC236}">
                <a16:creationId xmlns:a16="http://schemas.microsoft.com/office/drawing/2014/main" id="{09F4F59B-7518-405D-BA31-E72BCD360E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3674AF-7B84-4E4C-A999-CF8D10B11D9B}"/>
              </a:ext>
            </a:extLst>
          </p:cNvPr>
          <p:cNvSpPr>
            <a:spLocks noGrp="1"/>
          </p:cNvSpPr>
          <p:nvPr>
            <p:ph type="sldNum" sz="quarter" idx="12"/>
          </p:nvPr>
        </p:nvSpPr>
        <p:spPr/>
        <p:txBody>
          <a:bodyPr/>
          <a:lstStyle/>
          <a:p>
            <a:fld id="{F2E48E81-DB83-452B-A22A-73FC366EF532}" type="slidenum">
              <a:rPr lang="en-US" smtClean="0"/>
              <a:t>‹#›</a:t>
            </a:fld>
            <a:endParaRPr lang="en-US" dirty="0"/>
          </a:p>
        </p:txBody>
      </p:sp>
    </p:spTree>
    <p:extLst>
      <p:ext uri="{BB962C8B-B14F-4D97-AF65-F5344CB8AC3E}">
        <p14:creationId xmlns:p14="http://schemas.microsoft.com/office/powerpoint/2010/main" val="1607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E417C-AFF1-44C3-AA26-C8DDCB888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39164A-982D-412D-B83F-92F3B3D2E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061B6-C56A-4FEC-BDFE-09B46565D9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A9349-4A5D-48F1-A5A8-A87289533D88}" type="datetimeFigureOut">
              <a:rPr lang="en-US" smtClean="0"/>
              <a:t>10/5/2022</a:t>
            </a:fld>
            <a:endParaRPr lang="en-US" dirty="0"/>
          </a:p>
        </p:txBody>
      </p:sp>
      <p:sp>
        <p:nvSpPr>
          <p:cNvPr id="5" name="Footer Placeholder 4">
            <a:extLst>
              <a:ext uri="{FF2B5EF4-FFF2-40B4-BE49-F238E27FC236}">
                <a16:creationId xmlns:a16="http://schemas.microsoft.com/office/drawing/2014/main" id="{DE4CFBE1-01C4-4EB8-9BBD-29C90CE4D7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15648FB-E9E8-4B50-95BF-73DF71114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48E81-DB83-452B-A22A-73FC366EF532}" type="slidenum">
              <a:rPr lang="en-US" smtClean="0"/>
              <a:t>‹#›</a:t>
            </a:fld>
            <a:endParaRPr lang="en-US" dirty="0"/>
          </a:p>
        </p:txBody>
      </p:sp>
    </p:spTree>
    <p:extLst>
      <p:ext uri="{BB962C8B-B14F-4D97-AF65-F5344CB8AC3E}">
        <p14:creationId xmlns:p14="http://schemas.microsoft.com/office/powerpoint/2010/main" val="817054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Adib.Amini@strand.co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B5D216-C511-43CB-B812-942D0B012A11}"/>
              </a:ext>
            </a:extLst>
          </p:cNvPr>
          <p:cNvPicPr>
            <a:picLocks noChangeAspect="1"/>
          </p:cNvPicPr>
          <p:nvPr/>
        </p:nvPicPr>
        <p:blipFill>
          <a:blip r:embed="rId3">
            <a:extLst>
              <a:ext uri="{28A0092B-C50C-407E-A947-70E740481C1C}">
                <a14:useLocalDpi xmlns:a14="http://schemas.microsoft.com/office/drawing/2010/main" val="0"/>
              </a:ext>
            </a:extLst>
          </a:blip>
          <a:srcRect t="17926" b="17926"/>
          <a:stretch/>
        </p:blipFill>
        <p:spPr>
          <a:xfrm>
            <a:off x="0" y="5801"/>
            <a:ext cx="12191999" cy="5406888"/>
          </a:xfrm>
          <a:prstGeom prst="rect">
            <a:avLst/>
          </a:prstGeom>
        </p:spPr>
      </p:pic>
      <p:sp>
        <p:nvSpPr>
          <p:cNvPr id="4" name="Rectangle 3">
            <a:extLst>
              <a:ext uri="{FF2B5EF4-FFF2-40B4-BE49-F238E27FC236}">
                <a16:creationId xmlns:a16="http://schemas.microsoft.com/office/drawing/2014/main" id="{17194565-D04A-4B2B-B5AE-291379AD1ADD}"/>
              </a:ext>
            </a:extLst>
          </p:cNvPr>
          <p:cNvSpPr/>
          <p:nvPr/>
        </p:nvSpPr>
        <p:spPr>
          <a:xfrm>
            <a:off x="0" y="3821229"/>
            <a:ext cx="12192000" cy="303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1" name="TextBox 10">
            <a:extLst>
              <a:ext uri="{FF2B5EF4-FFF2-40B4-BE49-F238E27FC236}">
                <a16:creationId xmlns:a16="http://schemas.microsoft.com/office/drawing/2014/main" id="{46CA9BE6-8912-42E1-AACC-24893C72145E}"/>
              </a:ext>
            </a:extLst>
          </p:cNvPr>
          <p:cNvSpPr txBox="1"/>
          <p:nvPr/>
        </p:nvSpPr>
        <p:spPr>
          <a:xfrm>
            <a:off x="997538" y="4054333"/>
            <a:ext cx="11839074" cy="523220"/>
          </a:xfrm>
          <a:prstGeom prst="rect">
            <a:avLst/>
          </a:prstGeom>
          <a:noFill/>
        </p:spPr>
        <p:txBody>
          <a:bodyPr wrap="square" rtlCol="0">
            <a:spAutoFit/>
          </a:bodyPr>
          <a:lstStyle/>
          <a:p>
            <a:r>
              <a:rPr lang="en-US" sz="2800" b="1" dirty="0">
                <a:solidFill>
                  <a:srgbClr val="092F87"/>
                </a:solidFill>
                <a:latin typeface="AvenirNext LT Pro Bold" panose="020B0804020202020204" pitchFamily="34" charset="0"/>
              </a:rPr>
              <a:t>Ensuring Resilient Energy-Related Infrastructure for City Facilities</a:t>
            </a:r>
            <a:endParaRPr lang="en-US" sz="2800" b="1" dirty="0">
              <a:solidFill>
                <a:srgbClr val="092F87"/>
              </a:solidFill>
              <a:latin typeface="Avenir LT Std 65 Medium" panose="020B0603020203020204" pitchFamily="34" charset="0"/>
            </a:endParaRPr>
          </a:p>
        </p:txBody>
      </p:sp>
      <p:sp>
        <p:nvSpPr>
          <p:cNvPr id="12" name="TextBox 11">
            <a:extLst>
              <a:ext uri="{FF2B5EF4-FFF2-40B4-BE49-F238E27FC236}">
                <a16:creationId xmlns:a16="http://schemas.microsoft.com/office/drawing/2014/main" id="{9BC806B3-7226-4C6B-8236-B6445FD7719F}"/>
              </a:ext>
            </a:extLst>
          </p:cNvPr>
          <p:cNvSpPr txBox="1"/>
          <p:nvPr/>
        </p:nvSpPr>
        <p:spPr>
          <a:xfrm>
            <a:off x="729256" y="5127002"/>
            <a:ext cx="11385742" cy="769441"/>
          </a:xfrm>
          <a:prstGeom prst="rect">
            <a:avLst/>
          </a:prstGeom>
          <a:noFill/>
        </p:spPr>
        <p:txBody>
          <a:bodyPr wrap="square" lIns="91440" tIns="45720" rIns="91440" bIns="45720" rtlCol="0" anchor="t">
            <a:spAutoFit/>
          </a:bodyPr>
          <a:lstStyle/>
          <a:p>
            <a:pPr>
              <a:tabLst>
                <a:tab pos="2628900" algn="l"/>
                <a:tab pos="5486400" algn="l"/>
              </a:tabLst>
            </a:pPr>
            <a:r>
              <a:rPr lang="en-US" sz="2400" b="1" dirty="0">
                <a:latin typeface="Avenir LT Std 65 Medium"/>
              </a:rPr>
              <a:t>     Adib Amini, Ph.D., PE, ENV SP, </a:t>
            </a:r>
            <a:r>
              <a:rPr lang="en-US" sz="2400" b="1" dirty="0" err="1">
                <a:latin typeface="Avenir LT Std 65 Medium"/>
              </a:rPr>
              <a:t>BCEE</a:t>
            </a:r>
            <a:r>
              <a:rPr lang="en-US" sz="2400" b="1" dirty="0">
                <a:latin typeface="Avenir LT Std 65 Medium"/>
              </a:rPr>
              <a:t>       		           	      </a:t>
            </a:r>
          </a:p>
          <a:p>
            <a:pPr>
              <a:tabLst>
                <a:tab pos="2628900" algn="l"/>
                <a:tab pos="5486400" algn="l"/>
              </a:tabLst>
            </a:pPr>
            <a:r>
              <a:rPr lang="en-US" sz="2000" dirty="0">
                <a:solidFill>
                  <a:srgbClr val="777777"/>
                </a:solidFill>
                <a:latin typeface="Avenir LT Std 65 Medium"/>
              </a:rPr>
              <a:t>      FOX Strand	                               		           	</a:t>
            </a:r>
          </a:p>
        </p:txBody>
      </p:sp>
      <p:pic>
        <p:nvPicPr>
          <p:cNvPr id="1026" name="Picture 2" descr="Strand Associates, Inc.® | LinkedIn">
            <a:extLst>
              <a:ext uri="{FF2B5EF4-FFF2-40B4-BE49-F238E27FC236}">
                <a16:creationId xmlns:a16="http://schemas.microsoft.com/office/drawing/2014/main" id="{48F46BC4-071B-4745-94CD-B955F0D6E8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01606" y="5200145"/>
            <a:ext cx="1490394" cy="14903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FAB3372-2950-49AA-A8D2-543020DF56A4}"/>
              </a:ext>
            </a:extLst>
          </p:cNvPr>
          <p:cNvSpPr/>
          <p:nvPr/>
        </p:nvSpPr>
        <p:spPr>
          <a:xfrm>
            <a:off x="997538" y="6655960"/>
            <a:ext cx="10295711" cy="215444"/>
          </a:xfrm>
          <a:prstGeom prst="rect">
            <a:avLst/>
          </a:prstGeom>
        </p:spPr>
        <p:txBody>
          <a:bodyPr wrap="square">
            <a:spAutoFit/>
          </a:bodyPr>
          <a:lstStyle/>
          <a:p>
            <a:pPr algn="l"/>
            <a:r>
              <a:rPr lang="en-US" sz="800" i="1" dirty="0">
                <a:solidFill>
                  <a:srgbClr val="7A81BB"/>
                </a:solidFill>
                <a:latin typeface="Arial" panose="020B0604020202020204" pitchFamily="34" charset="0"/>
                <a:cs typeface="Arial" panose="020B0604020202020204" pitchFamily="34" charset="0"/>
              </a:rPr>
              <a:t>The content of this presentation is not to be downloaded, copied, used, or otherwise transmitted without the prior consent of Adib Amini </a:t>
            </a:r>
            <a:r>
              <a:rPr lang="en-US" sz="800" baseline="30000" dirty="0">
                <a:solidFill>
                  <a:srgbClr val="7A81BB"/>
                </a:solidFill>
                <a:latin typeface="Arial" panose="020B0604020202020204" pitchFamily="34" charset="0"/>
                <a:cs typeface="Arial" panose="020B0604020202020204" pitchFamily="34" charset="0"/>
              </a:rPr>
              <a:t>®</a:t>
            </a:r>
            <a:endParaRPr lang="en-US" sz="800" i="1" dirty="0">
              <a:solidFill>
                <a:srgbClr val="7A81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764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Risk and Resilience</a:t>
            </a:r>
          </a:p>
        </p:txBody>
      </p:sp>
      <p:sp>
        <p:nvSpPr>
          <p:cNvPr id="4" name="Rectangle 3">
            <a:extLst>
              <a:ext uri="{FF2B5EF4-FFF2-40B4-BE49-F238E27FC236}">
                <a16:creationId xmlns:a16="http://schemas.microsoft.com/office/drawing/2014/main" id="{155C57E1-78AC-4FFA-8643-9A996CACF380}"/>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5035559-5A00-4360-9556-AA551D0352BB}"/>
              </a:ext>
            </a:extLst>
          </p:cNvPr>
          <p:cNvSpPr/>
          <p:nvPr/>
        </p:nvSpPr>
        <p:spPr>
          <a:xfrm>
            <a:off x="1036437" y="1595901"/>
            <a:ext cx="10423926" cy="954107"/>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800" dirty="0"/>
              <a:t>Risk = Threat x Vulnerability x Consequence</a:t>
            </a:r>
          </a:p>
          <a:p>
            <a:pPr marL="457200" indent="-457200">
              <a:buFont typeface="Arial" panose="020B0604020202020204" pitchFamily="34" charset="0"/>
              <a:buChar char="•"/>
            </a:pPr>
            <a:r>
              <a:rPr lang="en-US" sz="2800" dirty="0"/>
              <a:t>Resilience</a:t>
            </a:r>
          </a:p>
        </p:txBody>
      </p:sp>
      <p:sp>
        <p:nvSpPr>
          <p:cNvPr id="9" name="AutoShape 4" descr="World Tsunami Awareness Day – How better infrastructure and preparedness  saves lives | BuildERS">
            <a:extLst>
              <a:ext uri="{FF2B5EF4-FFF2-40B4-BE49-F238E27FC236}">
                <a16:creationId xmlns:a16="http://schemas.microsoft.com/office/drawing/2014/main" id="{A55D7F35-CF46-4410-86FE-B802EB23CE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0F5C6846-5FA3-495F-B587-8D1C118C4F58}"/>
              </a:ext>
            </a:extLst>
          </p:cNvPr>
          <p:cNvGrpSpPr/>
          <p:nvPr/>
        </p:nvGrpSpPr>
        <p:grpSpPr>
          <a:xfrm>
            <a:off x="2671058" y="2774459"/>
            <a:ext cx="6684118" cy="3726303"/>
            <a:chOff x="1532414" y="2370461"/>
            <a:chExt cx="6684118" cy="3726303"/>
          </a:xfrm>
        </p:grpSpPr>
        <p:sp>
          <p:nvSpPr>
            <p:cNvPr id="14" name="Rectangle: Rounded Corners 13">
              <a:extLst>
                <a:ext uri="{FF2B5EF4-FFF2-40B4-BE49-F238E27FC236}">
                  <a16:creationId xmlns:a16="http://schemas.microsoft.com/office/drawing/2014/main" id="{D1458C68-6DF5-4F17-8A19-4021B92AA7D3}"/>
                </a:ext>
              </a:extLst>
            </p:cNvPr>
            <p:cNvSpPr/>
            <p:nvPr/>
          </p:nvSpPr>
          <p:spPr bwMode="auto">
            <a:xfrm>
              <a:off x="1572768" y="2370463"/>
              <a:ext cx="1572768" cy="3101429"/>
            </a:xfrm>
            <a:prstGeom prst="roundRect">
              <a:avLst/>
            </a:prstGeom>
            <a:solidFill>
              <a:srgbClr val="7A81BB">
                <a:alpha val="25098"/>
              </a:srgbClr>
            </a:solidFill>
            <a:ln w="9525" cap="flat" cmpd="sng" algn="ctr">
              <a:solidFill>
                <a:srgbClr val="7A81BB">
                  <a:alpha val="25098"/>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15" name="Rectangle: Rounded Corners 14">
              <a:extLst>
                <a:ext uri="{FF2B5EF4-FFF2-40B4-BE49-F238E27FC236}">
                  <a16:creationId xmlns:a16="http://schemas.microsoft.com/office/drawing/2014/main" id="{2876C6E2-02B8-4081-8119-7F0447B0F047}"/>
                </a:ext>
              </a:extLst>
            </p:cNvPr>
            <p:cNvSpPr/>
            <p:nvPr/>
          </p:nvSpPr>
          <p:spPr bwMode="auto">
            <a:xfrm>
              <a:off x="3233970" y="2370461"/>
              <a:ext cx="1572768" cy="3101429"/>
            </a:xfrm>
            <a:prstGeom prst="roundRect">
              <a:avLst/>
            </a:prstGeom>
            <a:solidFill>
              <a:srgbClr val="7A81BB">
                <a:alpha val="25098"/>
              </a:srgbClr>
            </a:solidFill>
            <a:ln w="9525" cap="flat" cmpd="sng" algn="ctr">
              <a:solidFill>
                <a:srgbClr val="7A81BB">
                  <a:alpha val="25098"/>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16" name="Rectangle: Rounded Corners 15">
              <a:extLst>
                <a:ext uri="{FF2B5EF4-FFF2-40B4-BE49-F238E27FC236}">
                  <a16:creationId xmlns:a16="http://schemas.microsoft.com/office/drawing/2014/main" id="{8F25B085-DC12-4E15-8F59-92FA7FC31817}"/>
                </a:ext>
              </a:extLst>
            </p:cNvPr>
            <p:cNvSpPr/>
            <p:nvPr/>
          </p:nvSpPr>
          <p:spPr bwMode="auto">
            <a:xfrm>
              <a:off x="4897815" y="2370461"/>
              <a:ext cx="1572768" cy="3101429"/>
            </a:xfrm>
            <a:prstGeom prst="roundRect">
              <a:avLst/>
            </a:prstGeom>
            <a:solidFill>
              <a:srgbClr val="7A81BB">
                <a:alpha val="25098"/>
              </a:srgbClr>
            </a:solidFill>
            <a:ln w="9525" cap="flat" cmpd="sng" algn="ctr">
              <a:solidFill>
                <a:srgbClr val="7A81BB">
                  <a:alpha val="25098"/>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17" name="TextBox 16">
              <a:extLst>
                <a:ext uri="{FF2B5EF4-FFF2-40B4-BE49-F238E27FC236}">
                  <a16:creationId xmlns:a16="http://schemas.microsoft.com/office/drawing/2014/main" id="{7D14FFFF-938E-40ED-A058-25B64EA0686D}"/>
                </a:ext>
              </a:extLst>
            </p:cNvPr>
            <p:cNvSpPr txBox="1"/>
            <p:nvPr/>
          </p:nvSpPr>
          <p:spPr>
            <a:xfrm>
              <a:off x="1570125" y="2370461"/>
              <a:ext cx="157276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Before</a:t>
              </a:r>
            </a:p>
          </p:txBody>
        </p:sp>
        <p:sp>
          <p:nvSpPr>
            <p:cNvPr id="18" name="TextBox 17">
              <a:extLst>
                <a:ext uri="{FF2B5EF4-FFF2-40B4-BE49-F238E27FC236}">
                  <a16:creationId xmlns:a16="http://schemas.microsoft.com/office/drawing/2014/main" id="{CD7162FB-E800-40DD-A015-8BE256925196}"/>
                </a:ext>
              </a:extLst>
            </p:cNvPr>
            <p:cNvSpPr txBox="1"/>
            <p:nvPr/>
          </p:nvSpPr>
          <p:spPr>
            <a:xfrm>
              <a:off x="3231327" y="2370461"/>
              <a:ext cx="157276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During</a:t>
              </a:r>
            </a:p>
          </p:txBody>
        </p:sp>
        <p:sp>
          <p:nvSpPr>
            <p:cNvPr id="19" name="TextBox 18">
              <a:extLst>
                <a:ext uri="{FF2B5EF4-FFF2-40B4-BE49-F238E27FC236}">
                  <a16:creationId xmlns:a16="http://schemas.microsoft.com/office/drawing/2014/main" id="{72BC96F1-099B-477D-8A4D-1BCF8DCE1BA4}"/>
                </a:ext>
              </a:extLst>
            </p:cNvPr>
            <p:cNvSpPr txBox="1"/>
            <p:nvPr/>
          </p:nvSpPr>
          <p:spPr>
            <a:xfrm>
              <a:off x="4897815" y="2373448"/>
              <a:ext cx="157276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After</a:t>
              </a:r>
            </a:p>
          </p:txBody>
        </p:sp>
        <p:grpSp>
          <p:nvGrpSpPr>
            <p:cNvPr id="20" name="Group 19">
              <a:extLst>
                <a:ext uri="{FF2B5EF4-FFF2-40B4-BE49-F238E27FC236}">
                  <a16:creationId xmlns:a16="http://schemas.microsoft.com/office/drawing/2014/main" id="{CA802E75-D534-4BB3-817A-EBCDA7BE307A}"/>
                </a:ext>
              </a:extLst>
            </p:cNvPr>
            <p:cNvGrpSpPr/>
            <p:nvPr/>
          </p:nvGrpSpPr>
          <p:grpSpPr>
            <a:xfrm>
              <a:off x="1532414" y="2871216"/>
              <a:ext cx="1648190" cy="668796"/>
              <a:chOff x="1532414" y="2871216"/>
              <a:chExt cx="1648190" cy="668796"/>
            </a:xfrm>
          </p:grpSpPr>
          <p:sp>
            <p:nvSpPr>
              <p:cNvPr id="53" name="Rectangle: Rounded Corners 52">
                <a:extLst>
                  <a:ext uri="{FF2B5EF4-FFF2-40B4-BE49-F238E27FC236}">
                    <a16:creationId xmlns:a16="http://schemas.microsoft.com/office/drawing/2014/main" id="{FC2402C8-0645-4C96-896B-0DA6F439AE5C}"/>
                  </a:ext>
                </a:extLst>
              </p:cNvPr>
              <p:cNvSpPr/>
              <p:nvPr/>
            </p:nvSpPr>
            <p:spPr bwMode="auto">
              <a:xfrm>
                <a:off x="1627632" y="2871216"/>
                <a:ext cx="1463040" cy="668796"/>
              </a:xfrm>
              <a:prstGeom prst="roundRect">
                <a:avLst/>
              </a:prstGeom>
              <a:solidFill>
                <a:schemeClr val="bg1"/>
              </a:solidFill>
              <a:ln w="28575" cap="flat" cmpd="sng" algn="ctr">
                <a:solidFill>
                  <a:srgbClr val="76B3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54" name="TextBox 53">
                <a:extLst>
                  <a:ext uri="{FF2B5EF4-FFF2-40B4-BE49-F238E27FC236}">
                    <a16:creationId xmlns:a16="http://schemas.microsoft.com/office/drawing/2014/main" id="{424983DC-26CF-44C8-B6CA-098A142DB576}"/>
                  </a:ext>
                </a:extLst>
              </p:cNvPr>
              <p:cNvSpPr txBox="1"/>
              <p:nvPr/>
            </p:nvSpPr>
            <p:spPr>
              <a:xfrm>
                <a:off x="1532414" y="2944004"/>
                <a:ext cx="1648190" cy="523220"/>
              </a:xfrm>
              <a:prstGeom prst="rect">
                <a:avLst/>
              </a:prstGeom>
              <a:noFill/>
            </p:spPr>
            <p:txBody>
              <a:bodyPr wrap="square" rtlCol="0">
                <a:spAutoFit/>
              </a:bodyPr>
              <a:lstStyle/>
              <a:p>
                <a:pPr algn="ctr"/>
                <a:r>
                  <a:rPr lang="en-US" sz="1400" b="1" dirty="0">
                    <a:solidFill>
                      <a:srgbClr val="76B3E1"/>
                    </a:solidFill>
                    <a:latin typeface="Arial" panose="020B0604020202020204" pitchFamily="34" charset="0"/>
                    <a:cs typeface="Arial" panose="020B0604020202020204" pitchFamily="34" charset="0"/>
                  </a:rPr>
                  <a:t>Prevent, Protect, Mitigate</a:t>
                </a:r>
              </a:p>
            </p:txBody>
          </p:sp>
        </p:grpSp>
        <p:grpSp>
          <p:nvGrpSpPr>
            <p:cNvPr id="21" name="Group 20">
              <a:extLst>
                <a:ext uri="{FF2B5EF4-FFF2-40B4-BE49-F238E27FC236}">
                  <a16:creationId xmlns:a16="http://schemas.microsoft.com/office/drawing/2014/main" id="{F91EE10A-BC7B-45EF-885E-D7A007368088}"/>
                </a:ext>
              </a:extLst>
            </p:cNvPr>
            <p:cNvGrpSpPr/>
            <p:nvPr/>
          </p:nvGrpSpPr>
          <p:grpSpPr>
            <a:xfrm>
              <a:off x="1540242" y="3640657"/>
              <a:ext cx="1648190" cy="668796"/>
              <a:chOff x="1540242" y="3640657"/>
              <a:chExt cx="1648190" cy="668796"/>
            </a:xfrm>
          </p:grpSpPr>
          <p:sp>
            <p:nvSpPr>
              <p:cNvPr id="51" name="Rectangle: Rounded Corners 50">
                <a:extLst>
                  <a:ext uri="{FF2B5EF4-FFF2-40B4-BE49-F238E27FC236}">
                    <a16:creationId xmlns:a16="http://schemas.microsoft.com/office/drawing/2014/main" id="{DD22175F-962C-4439-8AB5-9323E60FF339}"/>
                  </a:ext>
                </a:extLst>
              </p:cNvPr>
              <p:cNvSpPr/>
              <p:nvPr/>
            </p:nvSpPr>
            <p:spPr bwMode="auto">
              <a:xfrm>
                <a:off x="1627632" y="3640657"/>
                <a:ext cx="1463040" cy="668796"/>
              </a:xfrm>
              <a:prstGeom prst="roundRect">
                <a:avLst/>
              </a:prstGeom>
              <a:solidFill>
                <a:schemeClr val="bg1"/>
              </a:solidFill>
              <a:ln w="28575" cap="flat" cmpd="sng" algn="ctr">
                <a:solidFill>
                  <a:srgbClr val="A8AA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52" name="TextBox 51">
                <a:extLst>
                  <a:ext uri="{FF2B5EF4-FFF2-40B4-BE49-F238E27FC236}">
                    <a16:creationId xmlns:a16="http://schemas.microsoft.com/office/drawing/2014/main" id="{47F8534A-6CB1-473D-B6A5-535E64F63757}"/>
                  </a:ext>
                </a:extLst>
              </p:cNvPr>
              <p:cNvSpPr txBox="1"/>
              <p:nvPr/>
            </p:nvSpPr>
            <p:spPr>
              <a:xfrm>
                <a:off x="1540242" y="3821166"/>
                <a:ext cx="1648190" cy="307777"/>
              </a:xfrm>
              <a:prstGeom prst="rect">
                <a:avLst/>
              </a:prstGeom>
              <a:noFill/>
            </p:spPr>
            <p:txBody>
              <a:bodyPr wrap="square" rtlCol="0">
                <a:spAutoFit/>
              </a:bodyPr>
              <a:lstStyle/>
              <a:p>
                <a:pPr algn="ctr"/>
                <a:r>
                  <a:rPr lang="en-US" sz="1400" b="1" dirty="0">
                    <a:solidFill>
                      <a:srgbClr val="A8AA31"/>
                    </a:solidFill>
                    <a:latin typeface="Arial" panose="020B0604020202020204" pitchFamily="34" charset="0"/>
                    <a:cs typeface="Arial" panose="020B0604020202020204" pitchFamily="34" charset="0"/>
                  </a:rPr>
                  <a:t>Resist</a:t>
                </a:r>
              </a:p>
            </p:txBody>
          </p:sp>
        </p:grpSp>
        <p:grpSp>
          <p:nvGrpSpPr>
            <p:cNvPr id="22" name="Group 21">
              <a:extLst>
                <a:ext uri="{FF2B5EF4-FFF2-40B4-BE49-F238E27FC236}">
                  <a16:creationId xmlns:a16="http://schemas.microsoft.com/office/drawing/2014/main" id="{09747210-5FB4-4B13-898B-F1618EE87366}"/>
                </a:ext>
              </a:extLst>
            </p:cNvPr>
            <p:cNvGrpSpPr/>
            <p:nvPr/>
          </p:nvGrpSpPr>
          <p:grpSpPr>
            <a:xfrm>
              <a:off x="1540242" y="4410098"/>
              <a:ext cx="1648190" cy="668796"/>
              <a:chOff x="1540242" y="4410098"/>
              <a:chExt cx="1648190" cy="668796"/>
            </a:xfrm>
          </p:grpSpPr>
          <p:sp>
            <p:nvSpPr>
              <p:cNvPr id="49" name="Rectangle: Rounded Corners 48">
                <a:extLst>
                  <a:ext uri="{FF2B5EF4-FFF2-40B4-BE49-F238E27FC236}">
                    <a16:creationId xmlns:a16="http://schemas.microsoft.com/office/drawing/2014/main" id="{4C90332C-B257-4BDC-AB18-03DF45A9E8C2}"/>
                  </a:ext>
                </a:extLst>
              </p:cNvPr>
              <p:cNvSpPr/>
              <p:nvPr/>
            </p:nvSpPr>
            <p:spPr bwMode="auto">
              <a:xfrm>
                <a:off x="1627632" y="4410098"/>
                <a:ext cx="1463040" cy="668796"/>
              </a:xfrm>
              <a:prstGeom prst="roundRect">
                <a:avLst/>
              </a:prstGeom>
              <a:solidFill>
                <a:schemeClr val="bg1"/>
              </a:solidFill>
              <a:ln w="28575" cap="flat" cmpd="sng" algn="ctr">
                <a:solidFill>
                  <a:srgbClr val="EE9D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50" name="TextBox 49">
                <a:extLst>
                  <a:ext uri="{FF2B5EF4-FFF2-40B4-BE49-F238E27FC236}">
                    <a16:creationId xmlns:a16="http://schemas.microsoft.com/office/drawing/2014/main" id="{2C4B41B2-F5EF-471E-A43A-DFCC8DF69ED3}"/>
                  </a:ext>
                </a:extLst>
              </p:cNvPr>
              <p:cNvSpPr txBox="1"/>
              <p:nvPr/>
            </p:nvSpPr>
            <p:spPr>
              <a:xfrm>
                <a:off x="1540242" y="4479660"/>
                <a:ext cx="1648190" cy="523220"/>
              </a:xfrm>
              <a:prstGeom prst="rect">
                <a:avLst/>
              </a:prstGeom>
              <a:noFill/>
            </p:spPr>
            <p:txBody>
              <a:bodyPr wrap="square" rtlCol="0">
                <a:spAutoFit/>
              </a:bodyPr>
              <a:lstStyle/>
              <a:p>
                <a:pPr algn="ctr"/>
                <a:r>
                  <a:rPr lang="en-US" sz="1400" b="1" dirty="0">
                    <a:solidFill>
                      <a:srgbClr val="EE9D26"/>
                    </a:solidFill>
                    <a:latin typeface="Arial" panose="020B0604020202020204" pitchFamily="34" charset="0"/>
                    <a:cs typeface="Arial" panose="020B0604020202020204" pitchFamily="34" charset="0"/>
                  </a:rPr>
                  <a:t>Reduce Failure Probability</a:t>
                </a:r>
              </a:p>
            </p:txBody>
          </p:sp>
        </p:grpSp>
        <p:grpSp>
          <p:nvGrpSpPr>
            <p:cNvPr id="23" name="Group 22">
              <a:extLst>
                <a:ext uri="{FF2B5EF4-FFF2-40B4-BE49-F238E27FC236}">
                  <a16:creationId xmlns:a16="http://schemas.microsoft.com/office/drawing/2014/main" id="{96236E77-CBA5-4689-A434-A0342C3FF3C8}"/>
                </a:ext>
              </a:extLst>
            </p:cNvPr>
            <p:cNvGrpSpPr/>
            <p:nvPr/>
          </p:nvGrpSpPr>
          <p:grpSpPr>
            <a:xfrm>
              <a:off x="3200223" y="2871216"/>
              <a:ext cx="1648190" cy="668796"/>
              <a:chOff x="1535057" y="2871216"/>
              <a:chExt cx="1648190" cy="668796"/>
            </a:xfrm>
          </p:grpSpPr>
          <p:sp>
            <p:nvSpPr>
              <p:cNvPr id="47" name="Rectangle: Rounded Corners 46">
                <a:extLst>
                  <a:ext uri="{FF2B5EF4-FFF2-40B4-BE49-F238E27FC236}">
                    <a16:creationId xmlns:a16="http://schemas.microsoft.com/office/drawing/2014/main" id="{FB8AC4B9-9280-4072-9A83-5BEE5BA03DD8}"/>
                  </a:ext>
                </a:extLst>
              </p:cNvPr>
              <p:cNvSpPr/>
              <p:nvPr/>
            </p:nvSpPr>
            <p:spPr bwMode="auto">
              <a:xfrm>
                <a:off x="1627632" y="2871216"/>
                <a:ext cx="1463040" cy="668796"/>
              </a:xfrm>
              <a:prstGeom prst="roundRect">
                <a:avLst/>
              </a:prstGeom>
              <a:solidFill>
                <a:schemeClr val="bg1"/>
              </a:solidFill>
              <a:ln w="28575" cap="flat" cmpd="sng" algn="ctr">
                <a:solidFill>
                  <a:srgbClr val="76B3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8" name="TextBox 47">
                <a:extLst>
                  <a:ext uri="{FF2B5EF4-FFF2-40B4-BE49-F238E27FC236}">
                    <a16:creationId xmlns:a16="http://schemas.microsoft.com/office/drawing/2014/main" id="{45BF08FA-EE5D-4677-95A2-DF13B52DCB3B}"/>
                  </a:ext>
                </a:extLst>
              </p:cNvPr>
              <p:cNvSpPr txBox="1"/>
              <p:nvPr/>
            </p:nvSpPr>
            <p:spPr>
              <a:xfrm>
                <a:off x="1535057" y="3045684"/>
                <a:ext cx="1648190" cy="307777"/>
              </a:xfrm>
              <a:prstGeom prst="rect">
                <a:avLst/>
              </a:prstGeom>
              <a:noFill/>
            </p:spPr>
            <p:txBody>
              <a:bodyPr wrap="square" rtlCol="0">
                <a:spAutoFit/>
              </a:bodyPr>
              <a:lstStyle/>
              <a:p>
                <a:pPr algn="ctr"/>
                <a:r>
                  <a:rPr lang="en-US" sz="1400" b="1" dirty="0">
                    <a:solidFill>
                      <a:srgbClr val="76B3E1"/>
                    </a:solidFill>
                    <a:latin typeface="Arial" panose="020B0604020202020204" pitchFamily="34" charset="0"/>
                    <a:cs typeface="Arial" panose="020B0604020202020204" pitchFamily="34" charset="0"/>
                  </a:rPr>
                  <a:t>Respond</a:t>
                </a:r>
              </a:p>
            </p:txBody>
          </p:sp>
        </p:grpSp>
        <p:grpSp>
          <p:nvGrpSpPr>
            <p:cNvPr id="24" name="Group 23">
              <a:extLst>
                <a:ext uri="{FF2B5EF4-FFF2-40B4-BE49-F238E27FC236}">
                  <a16:creationId xmlns:a16="http://schemas.microsoft.com/office/drawing/2014/main" id="{81AB74AD-450C-4658-830E-3AE5727019AC}"/>
                </a:ext>
              </a:extLst>
            </p:cNvPr>
            <p:cNvGrpSpPr/>
            <p:nvPr/>
          </p:nvGrpSpPr>
          <p:grpSpPr>
            <a:xfrm>
              <a:off x="3198082" y="3635506"/>
              <a:ext cx="1648190" cy="668796"/>
              <a:chOff x="1540242" y="3640657"/>
              <a:chExt cx="1648190" cy="668796"/>
            </a:xfrm>
          </p:grpSpPr>
          <p:sp>
            <p:nvSpPr>
              <p:cNvPr id="45" name="Rectangle: Rounded Corners 44">
                <a:extLst>
                  <a:ext uri="{FF2B5EF4-FFF2-40B4-BE49-F238E27FC236}">
                    <a16:creationId xmlns:a16="http://schemas.microsoft.com/office/drawing/2014/main" id="{9D68599F-C983-40E9-85F4-1ADDD2817CC6}"/>
                  </a:ext>
                </a:extLst>
              </p:cNvPr>
              <p:cNvSpPr/>
              <p:nvPr/>
            </p:nvSpPr>
            <p:spPr bwMode="auto">
              <a:xfrm>
                <a:off x="1627632" y="3640657"/>
                <a:ext cx="1463040" cy="668796"/>
              </a:xfrm>
              <a:prstGeom prst="roundRect">
                <a:avLst/>
              </a:prstGeom>
              <a:solidFill>
                <a:schemeClr val="bg1"/>
              </a:solidFill>
              <a:ln w="28575" cap="flat" cmpd="sng" algn="ctr">
                <a:solidFill>
                  <a:srgbClr val="A8AA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6" name="TextBox 45">
                <a:extLst>
                  <a:ext uri="{FF2B5EF4-FFF2-40B4-BE49-F238E27FC236}">
                    <a16:creationId xmlns:a16="http://schemas.microsoft.com/office/drawing/2014/main" id="{6EDA44E6-5AA6-4B4B-BD7B-ECAE5FA9278D}"/>
                  </a:ext>
                </a:extLst>
              </p:cNvPr>
              <p:cNvSpPr txBox="1"/>
              <p:nvPr/>
            </p:nvSpPr>
            <p:spPr>
              <a:xfrm>
                <a:off x="1540242" y="3821166"/>
                <a:ext cx="1648190" cy="307777"/>
              </a:xfrm>
              <a:prstGeom prst="rect">
                <a:avLst/>
              </a:prstGeom>
              <a:noFill/>
            </p:spPr>
            <p:txBody>
              <a:bodyPr wrap="square" rtlCol="0">
                <a:spAutoFit/>
              </a:bodyPr>
              <a:lstStyle/>
              <a:p>
                <a:pPr algn="ctr"/>
                <a:r>
                  <a:rPr lang="en-US" sz="1400" b="1" dirty="0">
                    <a:solidFill>
                      <a:srgbClr val="A8AA31"/>
                    </a:solidFill>
                    <a:latin typeface="Arial" panose="020B0604020202020204" pitchFamily="34" charset="0"/>
                    <a:cs typeface="Arial" panose="020B0604020202020204" pitchFamily="34" charset="0"/>
                  </a:rPr>
                  <a:t>Absorb</a:t>
                </a:r>
              </a:p>
            </p:txBody>
          </p:sp>
        </p:grpSp>
        <p:grpSp>
          <p:nvGrpSpPr>
            <p:cNvPr id="25" name="Group 24">
              <a:extLst>
                <a:ext uri="{FF2B5EF4-FFF2-40B4-BE49-F238E27FC236}">
                  <a16:creationId xmlns:a16="http://schemas.microsoft.com/office/drawing/2014/main" id="{0B015CD4-FBF2-4776-908D-9E9470B8455E}"/>
                </a:ext>
              </a:extLst>
            </p:cNvPr>
            <p:cNvGrpSpPr/>
            <p:nvPr/>
          </p:nvGrpSpPr>
          <p:grpSpPr>
            <a:xfrm>
              <a:off x="4860104" y="3640657"/>
              <a:ext cx="1648190" cy="668796"/>
              <a:chOff x="1540242" y="3640657"/>
              <a:chExt cx="1648190" cy="668796"/>
            </a:xfrm>
          </p:grpSpPr>
          <p:sp>
            <p:nvSpPr>
              <p:cNvPr id="43" name="Rectangle: Rounded Corners 42">
                <a:extLst>
                  <a:ext uri="{FF2B5EF4-FFF2-40B4-BE49-F238E27FC236}">
                    <a16:creationId xmlns:a16="http://schemas.microsoft.com/office/drawing/2014/main" id="{D286F85C-E99E-4A5E-AA4B-F49CD038366E}"/>
                  </a:ext>
                </a:extLst>
              </p:cNvPr>
              <p:cNvSpPr/>
              <p:nvPr/>
            </p:nvSpPr>
            <p:spPr bwMode="auto">
              <a:xfrm>
                <a:off x="1627632" y="3640657"/>
                <a:ext cx="1463040" cy="668796"/>
              </a:xfrm>
              <a:prstGeom prst="roundRect">
                <a:avLst/>
              </a:prstGeom>
              <a:solidFill>
                <a:schemeClr val="bg1"/>
              </a:solidFill>
              <a:ln w="28575" cap="flat" cmpd="sng" algn="ctr">
                <a:solidFill>
                  <a:srgbClr val="A8AA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4" name="TextBox 43">
                <a:extLst>
                  <a:ext uri="{FF2B5EF4-FFF2-40B4-BE49-F238E27FC236}">
                    <a16:creationId xmlns:a16="http://schemas.microsoft.com/office/drawing/2014/main" id="{18105313-8293-44A8-BD36-C150647A15A1}"/>
                  </a:ext>
                </a:extLst>
              </p:cNvPr>
              <p:cNvSpPr txBox="1"/>
              <p:nvPr/>
            </p:nvSpPr>
            <p:spPr>
              <a:xfrm>
                <a:off x="1540242" y="3709731"/>
                <a:ext cx="1648190" cy="523220"/>
              </a:xfrm>
              <a:prstGeom prst="rect">
                <a:avLst/>
              </a:prstGeom>
              <a:noFill/>
            </p:spPr>
            <p:txBody>
              <a:bodyPr wrap="square" rtlCol="0">
                <a:spAutoFit/>
              </a:bodyPr>
              <a:lstStyle/>
              <a:p>
                <a:pPr algn="ctr"/>
                <a:r>
                  <a:rPr lang="en-US" sz="1400" b="1" dirty="0">
                    <a:solidFill>
                      <a:srgbClr val="A8AA31"/>
                    </a:solidFill>
                    <a:latin typeface="Arial" panose="020B0604020202020204" pitchFamily="34" charset="0"/>
                    <a:cs typeface="Arial" panose="020B0604020202020204" pitchFamily="34" charset="0"/>
                  </a:rPr>
                  <a:t>Recover or Adapt</a:t>
                </a:r>
              </a:p>
            </p:txBody>
          </p:sp>
        </p:grpSp>
        <p:grpSp>
          <p:nvGrpSpPr>
            <p:cNvPr id="26" name="Group 25">
              <a:extLst>
                <a:ext uri="{FF2B5EF4-FFF2-40B4-BE49-F238E27FC236}">
                  <a16:creationId xmlns:a16="http://schemas.microsoft.com/office/drawing/2014/main" id="{75286DAD-DB10-4E3A-B624-10CC9927D745}"/>
                </a:ext>
              </a:extLst>
            </p:cNvPr>
            <p:cNvGrpSpPr/>
            <p:nvPr/>
          </p:nvGrpSpPr>
          <p:grpSpPr>
            <a:xfrm>
              <a:off x="4860104" y="2873617"/>
              <a:ext cx="1648190" cy="668796"/>
              <a:chOff x="1540242" y="2871216"/>
              <a:chExt cx="1648190" cy="668796"/>
            </a:xfrm>
          </p:grpSpPr>
          <p:sp>
            <p:nvSpPr>
              <p:cNvPr id="41" name="Rectangle: Rounded Corners 40">
                <a:extLst>
                  <a:ext uri="{FF2B5EF4-FFF2-40B4-BE49-F238E27FC236}">
                    <a16:creationId xmlns:a16="http://schemas.microsoft.com/office/drawing/2014/main" id="{88F354B6-EE70-4639-B272-24F6B60A3A06}"/>
                  </a:ext>
                </a:extLst>
              </p:cNvPr>
              <p:cNvSpPr/>
              <p:nvPr/>
            </p:nvSpPr>
            <p:spPr bwMode="auto">
              <a:xfrm>
                <a:off x="1627632" y="2871216"/>
                <a:ext cx="1463040" cy="668796"/>
              </a:xfrm>
              <a:prstGeom prst="roundRect">
                <a:avLst/>
              </a:prstGeom>
              <a:solidFill>
                <a:schemeClr val="bg1"/>
              </a:solidFill>
              <a:ln w="28575" cap="flat" cmpd="sng" algn="ctr">
                <a:solidFill>
                  <a:srgbClr val="76B3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2" name="TextBox 41">
                <a:extLst>
                  <a:ext uri="{FF2B5EF4-FFF2-40B4-BE49-F238E27FC236}">
                    <a16:creationId xmlns:a16="http://schemas.microsoft.com/office/drawing/2014/main" id="{4F1F3807-0228-4415-9726-5833AD394DBC}"/>
                  </a:ext>
                </a:extLst>
              </p:cNvPr>
              <p:cNvSpPr txBox="1"/>
              <p:nvPr/>
            </p:nvSpPr>
            <p:spPr>
              <a:xfrm>
                <a:off x="1540242" y="2949881"/>
                <a:ext cx="1648190" cy="523220"/>
              </a:xfrm>
              <a:prstGeom prst="rect">
                <a:avLst/>
              </a:prstGeom>
              <a:noFill/>
            </p:spPr>
            <p:txBody>
              <a:bodyPr wrap="square" rtlCol="0">
                <a:spAutoFit/>
              </a:bodyPr>
              <a:lstStyle/>
              <a:p>
                <a:pPr algn="ctr"/>
                <a:r>
                  <a:rPr lang="en-US" sz="1400" b="1" dirty="0">
                    <a:solidFill>
                      <a:srgbClr val="76B3E1"/>
                    </a:solidFill>
                    <a:latin typeface="Arial" panose="020B0604020202020204" pitchFamily="34" charset="0"/>
                    <a:cs typeface="Arial" panose="020B0604020202020204" pitchFamily="34" charset="0"/>
                  </a:rPr>
                  <a:t>Recover, </a:t>
                </a:r>
              </a:p>
              <a:p>
                <a:pPr algn="ctr"/>
                <a:r>
                  <a:rPr lang="en-US" sz="1400" b="1" dirty="0">
                    <a:solidFill>
                      <a:srgbClr val="76B3E1"/>
                    </a:solidFill>
                    <a:latin typeface="Arial" panose="020B0604020202020204" pitchFamily="34" charset="0"/>
                    <a:cs typeface="Arial" panose="020B0604020202020204" pitchFamily="34" charset="0"/>
                  </a:rPr>
                  <a:t>Mitigate</a:t>
                </a:r>
              </a:p>
            </p:txBody>
          </p:sp>
        </p:grpSp>
        <p:grpSp>
          <p:nvGrpSpPr>
            <p:cNvPr id="27" name="Group 26">
              <a:extLst>
                <a:ext uri="{FF2B5EF4-FFF2-40B4-BE49-F238E27FC236}">
                  <a16:creationId xmlns:a16="http://schemas.microsoft.com/office/drawing/2014/main" id="{E9783D46-E71E-4EC6-A364-CD71A2D55845}"/>
                </a:ext>
              </a:extLst>
            </p:cNvPr>
            <p:cNvGrpSpPr/>
            <p:nvPr/>
          </p:nvGrpSpPr>
          <p:grpSpPr>
            <a:xfrm>
              <a:off x="4860104" y="4401212"/>
              <a:ext cx="1648190" cy="668796"/>
              <a:chOff x="1540242" y="4410098"/>
              <a:chExt cx="1648190" cy="668796"/>
            </a:xfrm>
          </p:grpSpPr>
          <p:sp>
            <p:nvSpPr>
              <p:cNvPr id="39" name="Rectangle: Rounded Corners 38">
                <a:extLst>
                  <a:ext uri="{FF2B5EF4-FFF2-40B4-BE49-F238E27FC236}">
                    <a16:creationId xmlns:a16="http://schemas.microsoft.com/office/drawing/2014/main" id="{4B2FABDB-E8D4-4536-91F8-7752065D3045}"/>
                  </a:ext>
                </a:extLst>
              </p:cNvPr>
              <p:cNvSpPr/>
              <p:nvPr/>
            </p:nvSpPr>
            <p:spPr bwMode="auto">
              <a:xfrm>
                <a:off x="1627632" y="4410098"/>
                <a:ext cx="1463040" cy="668796"/>
              </a:xfrm>
              <a:prstGeom prst="roundRect">
                <a:avLst/>
              </a:prstGeom>
              <a:solidFill>
                <a:schemeClr val="bg1"/>
              </a:solidFill>
              <a:ln w="28575" cap="flat" cmpd="sng" algn="ctr">
                <a:solidFill>
                  <a:srgbClr val="EE9D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0" name="TextBox 39">
                <a:extLst>
                  <a:ext uri="{FF2B5EF4-FFF2-40B4-BE49-F238E27FC236}">
                    <a16:creationId xmlns:a16="http://schemas.microsoft.com/office/drawing/2014/main" id="{8AE7933A-8101-457C-966F-76B3C3BDF27E}"/>
                  </a:ext>
                </a:extLst>
              </p:cNvPr>
              <p:cNvSpPr txBox="1"/>
              <p:nvPr/>
            </p:nvSpPr>
            <p:spPr>
              <a:xfrm>
                <a:off x="1540242" y="4479660"/>
                <a:ext cx="1648190" cy="523220"/>
              </a:xfrm>
              <a:prstGeom prst="rect">
                <a:avLst/>
              </a:prstGeom>
              <a:noFill/>
            </p:spPr>
            <p:txBody>
              <a:bodyPr wrap="square" rtlCol="0">
                <a:spAutoFit/>
              </a:bodyPr>
              <a:lstStyle/>
              <a:p>
                <a:pPr algn="ctr"/>
                <a:r>
                  <a:rPr lang="en-US" sz="1400" b="1" dirty="0">
                    <a:solidFill>
                      <a:srgbClr val="EE9D26"/>
                    </a:solidFill>
                    <a:latin typeface="Arial" panose="020B0604020202020204" pitchFamily="34" charset="0"/>
                    <a:cs typeface="Arial" panose="020B0604020202020204" pitchFamily="34" charset="0"/>
                  </a:rPr>
                  <a:t>Reduce Time </a:t>
                </a:r>
              </a:p>
              <a:p>
                <a:pPr algn="ctr"/>
                <a:r>
                  <a:rPr lang="en-US" sz="1400" b="1" dirty="0">
                    <a:solidFill>
                      <a:srgbClr val="EE9D26"/>
                    </a:solidFill>
                    <a:latin typeface="Arial" panose="020B0604020202020204" pitchFamily="34" charset="0"/>
                    <a:cs typeface="Arial" panose="020B0604020202020204" pitchFamily="34" charset="0"/>
                  </a:rPr>
                  <a:t>to Recovery</a:t>
                </a:r>
              </a:p>
            </p:txBody>
          </p:sp>
        </p:grpSp>
        <p:sp>
          <p:nvSpPr>
            <p:cNvPr id="28" name="Rectangle: Rounded Corners 27">
              <a:extLst>
                <a:ext uri="{FF2B5EF4-FFF2-40B4-BE49-F238E27FC236}">
                  <a16:creationId xmlns:a16="http://schemas.microsoft.com/office/drawing/2014/main" id="{8083BCCF-8AC8-4B39-95FC-438C9A55A3B2}"/>
                </a:ext>
              </a:extLst>
            </p:cNvPr>
            <p:cNvSpPr/>
            <p:nvPr/>
          </p:nvSpPr>
          <p:spPr bwMode="auto">
            <a:xfrm>
              <a:off x="1570125" y="5179539"/>
              <a:ext cx="4900458" cy="366686"/>
            </a:xfrm>
            <a:prstGeom prst="roundRect">
              <a:avLst/>
            </a:prstGeom>
            <a:solidFill>
              <a:schemeClr val="bg1"/>
            </a:solidFill>
            <a:ln w="28575" cap="flat" cmpd="sng" algn="ctr">
              <a:solidFill>
                <a:srgbClr val="EE9D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EE9D26"/>
                  </a:solidFill>
                  <a:effectLst/>
                  <a:latin typeface="+mj-lt"/>
                </a:rPr>
                <a:t>Reduce Consequences from Failure</a:t>
              </a:r>
            </a:p>
          </p:txBody>
        </p:sp>
        <p:sp>
          <p:nvSpPr>
            <p:cNvPr id="29" name="Arrow: Right 28">
              <a:extLst>
                <a:ext uri="{FF2B5EF4-FFF2-40B4-BE49-F238E27FC236}">
                  <a16:creationId xmlns:a16="http://schemas.microsoft.com/office/drawing/2014/main" id="{437264DE-29DD-4424-9CDD-C94A7FE4D301}"/>
                </a:ext>
              </a:extLst>
            </p:cNvPr>
            <p:cNvSpPr/>
            <p:nvPr/>
          </p:nvSpPr>
          <p:spPr bwMode="auto">
            <a:xfrm>
              <a:off x="1690125" y="5655756"/>
              <a:ext cx="4653733" cy="441008"/>
            </a:xfrm>
            <a:prstGeom prst="rightArrow">
              <a:avLst/>
            </a:prstGeom>
            <a:solidFill>
              <a:srgbClr val="458075"/>
            </a:solidFill>
            <a:ln w="9525" cap="flat" cmpd="sng" algn="ctr">
              <a:solidFill>
                <a:srgbClr val="45807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mj-lt"/>
                </a:rPr>
                <a:t>Event Phases</a:t>
              </a:r>
            </a:p>
          </p:txBody>
        </p:sp>
        <p:grpSp>
          <p:nvGrpSpPr>
            <p:cNvPr id="30" name="Group 29">
              <a:extLst>
                <a:ext uri="{FF2B5EF4-FFF2-40B4-BE49-F238E27FC236}">
                  <a16:creationId xmlns:a16="http://schemas.microsoft.com/office/drawing/2014/main" id="{6368FDF3-1840-43AB-820C-19F5E3501CDD}"/>
                </a:ext>
              </a:extLst>
            </p:cNvPr>
            <p:cNvGrpSpPr/>
            <p:nvPr/>
          </p:nvGrpSpPr>
          <p:grpSpPr>
            <a:xfrm>
              <a:off x="6460212" y="2874901"/>
              <a:ext cx="1745949" cy="667512"/>
              <a:chOff x="6460212" y="2874901"/>
              <a:chExt cx="1745949" cy="667512"/>
            </a:xfrm>
          </p:grpSpPr>
          <p:sp>
            <p:nvSpPr>
              <p:cNvPr id="37" name="Arrow: Pentagon 36">
                <a:extLst>
                  <a:ext uri="{FF2B5EF4-FFF2-40B4-BE49-F238E27FC236}">
                    <a16:creationId xmlns:a16="http://schemas.microsoft.com/office/drawing/2014/main" id="{3B6ADCC9-3A33-4ED5-901A-925FF5A8E7E5}"/>
                  </a:ext>
                </a:extLst>
              </p:cNvPr>
              <p:cNvSpPr/>
              <p:nvPr/>
            </p:nvSpPr>
            <p:spPr bwMode="auto">
              <a:xfrm>
                <a:off x="6557972" y="2874901"/>
                <a:ext cx="1648189" cy="667512"/>
              </a:xfrm>
              <a:prstGeom prst="homePlate">
                <a:avLst/>
              </a:prstGeom>
              <a:solidFill>
                <a:srgbClr val="76B3E1"/>
              </a:solidFill>
              <a:ln w="9525" cap="flat" cmpd="sng" algn="ctr">
                <a:solidFill>
                  <a:srgbClr val="76B3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38" name="TextBox 37">
                <a:extLst>
                  <a:ext uri="{FF2B5EF4-FFF2-40B4-BE49-F238E27FC236}">
                    <a16:creationId xmlns:a16="http://schemas.microsoft.com/office/drawing/2014/main" id="{DBD39CB7-CA93-4B1D-972F-67BD18A6A349}"/>
                  </a:ext>
                </a:extLst>
              </p:cNvPr>
              <p:cNvSpPr txBox="1"/>
              <p:nvPr/>
            </p:nvSpPr>
            <p:spPr>
              <a:xfrm>
                <a:off x="6460212" y="2952282"/>
                <a:ext cx="1648190" cy="523220"/>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CAPABILITIES</a:t>
                </a:r>
              </a:p>
              <a:p>
                <a:pPr algn="ctr"/>
                <a:r>
                  <a:rPr lang="en-US" sz="1400" b="1" dirty="0">
                    <a:solidFill>
                      <a:schemeClr val="bg1"/>
                    </a:solidFill>
                    <a:latin typeface="Arial" panose="020B0604020202020204" pitchFamily="34" charset="0"/>
                    <a:cs typeface="Arial" panose="020B0604020202020204" pitchFamily="34" charset="0"/>
                  </a:rPr>
                  <a:t>Preparedness</a:t>
                </a:r>
              </a:p>
            </p:txBody>
          </p:sp>
        </p:grpSp>
        <p:grpSp>
          <p:nvGrpSpPr>
            <p:cNvPr id="31" name="Group 30">
              <a:extLst>
                <a:ext uri="{FF2B5EF4-FFF2-40B4-BE49-F238E27FC236}">
                  <a16:creationId xmlns:a16="http://schemas.microsoft.com/office/drawing/2014/main" id="{BE5B4F0D-466C-4CF8-B31B-39EA642C24B3}"/>
                </a:ext>
              </a:extLst>
            </p:cNvPr>
            <p:cNvGrpSpPr/>
            <p:nvPr/>
          </p:nvGrpSpPr>
          <p:grpSpPr>
            <a:xfrm>
              <a:off x="6470583" y="3641941"/>
              <a:ext cx="1745949" cy="667512"/>
              <a:chOff x="6460212" y="2874901"/>
              <a:chExt cx="1745949" cy="667512"/>
            </a:xfrm>
          </p:grpSpPr>
          <p:sp>
            <p:nvSpPr>
              <p:cNvPr id="35" name="Arrow: Pentagon 34">
                <a:extLst>
                  <a:ext uri="{FF2B5EF4-FFF2-40B4-BE49-F238E27FC236}">
                    <a16:creationId xmlns:a16="http://schemas.microsoft.com/office/drawing/2014/main" id="{D7D15A8B-71E8-46E8-922B-7F561C2B474A}"/>
                  </a:ext>
                </a:extLst>
              </p:cNvPr>
              <p:cNvSpPr/>
              <p:nvPr/>
            </p:nvSpPr>
            <p:spPr bwMode="auto">
              <a:xfrm>
                <a:off x="6557972" y="2874901"/>
                <a:ext cx="1648189" cy="667512"/>
              </a:xfrm>
              <a:prstGeom prst="homePlate">
                <a:avLst/>
              </a:prstGeom>
              <a:solidFill>
                <a:srgbClr val="A8AA31"/>
              </a:solidFill>
              <a:ln w="9525" cap="flat" cmpd="sng" algn="ctr">
                <a:solidFill>
                  <a:srgbClr val="A8AA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36" name="TextBox 35">
                <a:extLst>
                  <a:ext uri="{FF2B5EF4-FFF2-40B4-BE49-F238E27FC236}">
                    <a16:creationId xmlns:a16="http://schemas.microsoft.com/office/drawing/2014/main" id="{DD59A50C-40ED-4866-B544-EAB30E3E8C3E}"/>
                  </a:ext>
                </a:extLst>
              </p:cNvPr>
              <p:cNvSpPr txBox="1"/>
              <p:nvPr/>
            </p:nvSpPr>
            <p:spPr>
              <a:xfrm>
                <a:off x="6460212" y="2952282"/>
                <a:ext cx="1648190" cy="523220"/>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OUTCOME</a:t>
                </a:r>
              </a:p>
              <a:p>
                <a:pPr algn="ctr"/>
                <a:r>
                  <a:rPr lang="en-US" sz="1400" b="1" dirty="0">
                    <a:solidFill>
                      <a:schemeClr val="bg1"/>
                    </a:solidFill>
                    <a:latin typeface="Arial" panose="020B0604020202020204" pitchFamily="34" charset="0"/>
                    <a:cs typeface="Arial" panose="020B0604020202020204" pitchFamily="34" charset="0"/>
                  </a:rPr>
                  <a:t>Resilience</a:t>
                </a:r>
              </a:p>
            </p:txBody>
          </p:sp>
        </p:grpSp>
        <p:grpSp>
          <p:nvGrpSpPr>
            <p:cNvPr id="32" name="Group 31">
              <a:extLst>
                <a:ext uri="{FF2B5EF4-FFF2-40B4-BE49-F238E27FC236}">
                  <a16:creationId xmlns:a16="http://schemas.microsoft.com/office/drawing/2014/main" id="{A452EC11-B9D5-4C2B-A1D4-C70D0C4DE83D}"/>
                </a:ext>
              </a:extLst>
            </p:cNvPr>
            <p:cNvGrpSpPr/>
            <p:nvPr/>
          </p:nvGrpSpPr>
          <p:grpSpPr>
            <a:xfrm>
              <a:off x="6470583" y="4406123"/>
              <a:ext cx="1745949" cy="667512"/>
              <a:chOff x="6460212" y="2874901"/>
              <a:chExt cx="1745949" cy="667512"/>
            </a:xfrm>
          </p:grpSpPr>
          <p:sp>
            <p:nvSpPr>
              <p:cNvPr id="33" name="Arrow: Pentagon 32">
                <a:extLst>
                  <a:ext uri="{FF2B5EF4-FFF2-40B4-BE49-F238E27FC236}">
                    <a16:creationId xmlns:a16="http://schemas.microsoft.com/office/drawing/2014/main" id="{0B08310C-35C6-4904-BFEA-2282AD250050}"/>
                  </a:ext>
                </a:extLst>
              </p:cNvPr>
              <p:cNvSpPr/>
              <p:nvPr/>
            </p:nvSpPr>
            <p:spPr bwMode="auto">
              <a:xfrm>
                <a:off x="6557972" y="2874901"/>
                <a:ext cx="1648189" cy="667512"/>
              </a:xfrm>
              <a:prstGeom prst="homePlate">
                <a:avLst/>
              </a:prstGeom>
              <a:solidFill>
                <a:srgbClr val="EE9D26"/>
              </a:solidFill>
              <a:ln w="9525" cap="flat" cmpd="sng" algn="ctr">
                <a:solidFill>
                  <a:srgbClr val="EE9D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34" name="TextBox 33">
                <a:extLst>
                  <a:ext uri="{FF2B5EF4-FFF2-40B4-BE49-F238E27FC236}">
                    <a16:creationId xmlns:a16="http://schemas.microsoft.com/office/drawing/2014/main" id="{EDCCED1E-9C08-4156-A080-55DC04E4CB4D}"/>
                  </a:ext>
                </a:extLst>
              </p:cNvPr>
              <p:cNvSpPr txBox="1"/>
              <p:nvPr/>
            </p:nvSpPr>
            <p:spPr>
              <a:xfrm>
                <a:off x="6460212" y="2952282"/>
                <a:ext cx="1648190" cy="523220"/>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PRIORITIZATION</a:t>
                </a:r>
              </a:p>
              <a:p>
                <a:pPr algn="ctr"/>
                <a:r>
                  <a:rPr lang="en-US" sz="1400" b="1" dirty="0">
                    <a:solidFill>
                      <a:schemeClr val="bg1"/>
                    </a:solidFill>
                    <a:latin typeface="Arial" panose="020B0604020202020204" pitchFamily="34" charset="0"/>
                    <a:cs typeface="Arial" panose="020B0604020202020204" pitchFamily="34" charset="0"/>
                  </a:rPr>
                  <a:t>Risk Reduction</a:t>
                </a:r>
              </a:p>
            </p:txBody>
          </p:sp>
        </p:grpSp>
      </p:grpSp>
    </p:spTree>
    <p:extLst>
      <p:ext uri="{BB962C8B-B14F-4D97-AF65-F5344CB8AC3E}">
        <p14:creationId xmlns:p14="http://schemas.microsoft.com/office/powerpoint/2010/main" val="39195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C672-11EB-476B-BBD8-9D89FA9F20DD}"/>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How: Reduce Risk, Increase Resilience</a:t>
            </a:r>
          </a:p>
        </p:txBody>
      </p:sp>
      <p:sp>
        <p:nvSpPr>
          <p:cNvPr id="3" name="Content Placeholder 2">
            <a:extLst>
              <a:ext uri="{FF2B5EF4-FFF2-40B4-BE49-F238E27FC236}">
                <a16:creationId xmlns:a16="http://schemas.microsoft.com/office/drawing/2014/main" id="{58882CFC-1C3D-401B-8076-BA5755F4EB37}"/>
              </a:ext>
            </a:extLst>
          </p:cNvPr>
          <p:cNvSpPr>
            <a:spLocks noGrp="1"/>
          </p:cNvSpPr>
          <p:nvPr>
            <p:ph idx="1"/>
          </p:nvPr>
        </p:nvSpPr>
        <p:spPr/>
        <p:txBody>
          <a:bodyPr/>
          <a:lstStyle/>
          <a:p>
            <a:r>
              <a:rPr lang="en-US" dirty="0"/>
              <a:t>Localize dependencies</a:t>
            </a:r>
          </a:p>
          <a:p>
            <a:r>
              <a:rPr lang="en-US" dirty="0"/>
              <a:t>Invest in up-front ownership</a:t>
            </a:r>
          </a:p>
          <a:p>
            <a:r>
              <a:rPr lang="en-US" dirty="0"/>
              <a:t>Universalize alternative inputs</a:t>
            </a:r>
          </a:p>
        </p:txBody>
      </p:sp>
    </p:spTree>
    <p:extLst>
      <p:ext uri="{BB962C8B-B14F-4D97-AF65-F5344CB8AC3E}">
        <p14:creationId xmlns:p14="http://schemas.microsoft.com/office/powerpoint/2010/main" val="377838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Energy at Critical Facilities </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r>
              <a:rPr lang="en-US" dirty="0"/>
              <a:t>Critical infrastructure (water/wastewater/</a:t>
            </a:r>
            <a:r>
              <a:rPr lang="en-US" dirty="0" err="1"/>
              <a:t>etc</a:t>
            </a:r>
            <a:r>
              <a:rPr lang="en-US" dirty="0"/>
              <a:t>) is essential to public health</a:t>
            </a:r>
          </a:p>
          <a:p>
            <a:r>
              <a:rPr lang="en-US" dirty="0"/>
              <a:t>Energy is a consistent need at facilities</a:t>
            </a:r>
          </a:p>
          <a:p>
            <a:r>
              <a:rPr lang="en-US" dirty="0"/>
              <a:t>Crises in global energy markets are not an unusual occurrence</a:t>
            </a:r>
          </a:p>
          <a:p>
            <a:r>
              <a:rPr lang="en-US" dirty="0"/>
              <a:t>Reducing risk and increasing resiliency at our facilities is an important consideration for the Facility Planning and Design process</a:t>
            </a:r>
          </a:p>
        </p:txBody>
      </p:sp>
      <p:sp>
        <p:nvSpPr>
          <p:cNvPr id="4" name="Rectangle 3">
            <a:extLst>
              <a:ext uri="{FF2B5EF4-FFF2-40B4-BE49-F238E27FC236}">
                <a16:creationId xmlns:a16="http://schemas.microsoft.com/office/drawing/2014/main" id="{155C57E1-78AC-4FFA-8643-9A996CACF380}"/>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548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0B89-8199-4A7C-830F-E7B6965E375D}"/>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Where does it come from, where does it go?</a:t>
            </a:r>
          </a:p>
        </p:txBody>
      </p:sp>
      <p:sp>
        <p:nvSpPr>
          <p:cNvPr id="3" name="Content Placeholder 2">
            <a:extLst>
              <a:ext uri="{FF2B5EF4-FFF2-40B4-BE49-F238E27FC236}">
                <a16:creationId xmlns:a16="http://schemas.microsoft.com/office/drawing/2014/main" id="{AF8950EC-FF03-4FC1-B574-1A75865A6667}"/>
              </a:ext>
            </a:extLst>
          </p:cNvPr>
          <p:cNvSpPr>
            <a:spLocks noGrp="1"/>
          </p:cNvSpPr>
          <p:nvPr>
            <p:ph idx="1"/>
          </p:nvPr>
        </p:nvSpPr>
        <p:spPr>
          <a:xfrm>
            <a:off x="838200" y="1825625"/>
            <a:ext cx="10943122" cy="4351338"/>
          </a:xfrm>
        </p:spPr>
        <p:txBody>
          <a:bodyPr/>
          <a:lstStyle/>
          <a:p>
            <a:r>
              <a:rPr lang="en-US" dirty="0"/>
              <a:t>We’ll keep it simple</a:t>
            </a:r>
          </a:p>
          <a:p>
            <a:r>
              <a:rPr lang="en-US" dirty="0"/>
              <a:t>Law of Conservation of Energy (energy can neither be created nor destroyed). Originates with beginning of the universe. </a:t>
            </a:r>
          </a:p>
          <a:p>
            <a:r>
              <a:rPr lang="en-US" dirty="0"/>
              <a:t>Energy-mass equivalence (energy = mass x speed of light squared)</a:t>
            </a:r>
          </a:p>
          <a:p>
            <a:r>
              <a:rPr lang="en-US" dirty="0"/>
              <a:t>The only way to use energy is to transform it from one form to another</a:t>
            </a:r>
          </a:p>
          <a:p>
            <a:endParaRPr lang="en-US" dirty="0"/>
          </a:p>
        </p:txBody>
      </p:sp>
      <p:pic>
        <p:nvPicPr>
          <p:cNvPr id="2050" name="Picture 2" descr="Einstein explica E=mc2 » Al Poniente">
            <a:extLst>
              <a:ext uri="{FF2B5EF4-FFF2-40B4-BE49-F238E27FC236}">
                <a16:creationId xmlns:a16="http://schemas.microsoft.com/office/drawing/2014/main" id="{4E8246A5-7E08-4147-8422-3500C5F6C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4375" y="4267799"/>
            <a:ext cx="3742824" cy="233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06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0B89-8199-4A7C-830F-E7B6965E375D}"/>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Origins</a:t>
            </a:r>
          </a:p>
        </p:txBody>
      </p:sp>
      <p:sp>
        <p:nvSpPr>
          <p:cNvPr id="3" name="Content Placeholder 2">
            <a:extLst>
              <a:ext uri="{FF2B5EF4-FFF2-40B4-BE49-F238E27FC236}">
                <a16:creationId xmlns:a16="http://schemas.microsoft.com/office/drawing/2014/main" id="{AF8950EC-FF03-4FC1-B574-1A75865A6667}"/>
              </a:ext>
            </a:extLst>
          </p:cNvPr>
          <p:cNvSpPr>
            <a:spLocks noGrp="1"/>
          </p:cNvSpPr>
          <p:nvPr>
            <p:ph idx="1"/>
          </p:nvPr>
        </p:nvSpPr>
        <p:spPr>
          <a:xfrm>
            <a:off x="838200" y="1825625"/>
            <a:ext cx="10943122" cy="4351338"/>
          </a:xfrm>
        </p:spPr>
        <p:txBody>
          <a:bodyPr/>
          <a:lstStyle/>
          <a:p>
            <a:r>
              <a:rPr lang="en-US" dirty="0"/>
              <a:t>Thermal -&gt; mechanical -&gt; chemical -&gt; …..</a:t>
            </a:r>
          </a:p>
          <a:p>
            <a:pPr lvl="1"/>
            <a:endParaRPr lang="en-US" dirty="0"/>
          </a:p>
          <a:p>
            <a:endParaRPr lang="en-US" dirty="0"/>
          </a:p>
          <a:p>
            <a:endParaRPr lang="en-US" dirty="0"/>
          </a:p>
        </p:txBody>
      </p:sp>
      <p:pic>
        <p:nvPicPr>
          <p:cNvPr id="33794" name="Picture 2" descr="The Sun">
            <a:extLst>
              <a:ext uri="{FF2B5EF4-FFF2-40B4-BE49-F238E27FC236}">
                <a16:creationId xmlns:a16="http://schemas.microsoft.com/office/drawing/2014/main" id="{7CD223A1-EF0F-48AA-9131-71ED8E0FE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892" y="2955849"/>
            <a:ext cx="3499030" cy="349903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Should I Plant My Vegetable Garden in Raised Beds? | HGTV">
            <a:extLst>
              <a:ext uri="{FF2B5EF4-FFF2-40B4-BE49-F238E27FC236}">
                <a16:creationId xmlns:a16="http://schemas.microsoft.com/office/drawing/2014/main" id="{59D968B6-C9AA-4B9C-9C77-C60820F7D8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0"/>
          <a:stretch/>
        </p:blipFill>
        <p:spPr bwMode="auto">
          <a:xfrm>
            <a:off x="1154581" y="2850050"/>
            <a:ext cx="5053714" cy="364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0B89-8199-4A7C-830F-E7B6965E375D}"/>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Energy Storage vs Energy Source</a:t>
            </a:r>
          </a:p>
        </p:txBody>
      </p:sp>
      <p:sp>
        <p:nvSpPr>
          <p:cNvPr id="3" name="Content Placeholder 2">
            <a:extLst>
              <a:ext uri="{FF2B5EF4-FFF2-40B4-BE49-F238E27FC236}">
                <a16:creationId xmlns:a16="http://schemas.microsoft.com/office/drawing/2014/main" id="{AF8950EC-FF03-4FC1-B574-1A75865A6667}"/>
              </a:ext>
            </a:extLst>
          </p:cNvPr>
          <p:cNvSpPr>
            <a:spLocks noGrp="1"/>
          </p:cNvSpPr>
          <p:nvPr>
            <p:ph idx="1"/>
          </p:nvPr>
        </p:nvSpPr>
        <p:spPr>
          <a:xfrm>
            <a:off x="838200" y="1825625"/>
            <a:ext cx="10943122" cy="4351338"/>
          </a:xfrm>
        </p:spPr>
        <p:txBody>
          <a:bodyPr>
            <a:normAutofit fontScale="77500" lnSpcReduction="20000"/>
          </a:bodyPr>
          <a:lstStyle/>
          <a:p>
            <a:r>
              <a:rPr lang="en-US" dirty="0"/>
              <a:t>The difference depends on time scales</a:t>
            </a:r>
          </a:p>
          <a:p>
            <a:r>
              <a:rPr lang="en-US" dirty="0"/>
              <a:t>Energy sources:</a:t>
            </a:r>
          </a:p>
          <a:p>
            <a:pPr lvl="1"/>
            <a:r>
              <a:rPr lang="en-US" dirty="0"/>
              <a:t>Solar</a:t>
            </a:r>
          </a:p>
          <a:p>
            <a:pPr lvl="1"/>
            <a:r>
              <a:rPr lang="en-US" dirty="0"/>
              <a:t>Wind</a:t>
            </a:r>
          </a:p>
          <a:p>
            <a:pPr lvl="1"/>
            <a:r>
              <a:rPr lang="en-US" dirty="0"/>
              <a:t>Natural hydro</a:t>
            </a:r>
          </a:p>
          <a:p>
            <a:pPr lvl="1"/>
            <a:r>
              <a:rPr lang="en-US" dirty="0"/>
              <a:t>Geothermal</a:t>
            </a:r>
          </a:p>
          <a:p>
            <a:r>
              <a:rPr lang="en-US" dirty="0"/>
              <a:t>Storage:</a:t>
            </a:r>
          </a:p>
          <a:p>
            <a:pPr lvl="1"/>
            <a:r>
              <a:rPr lang="en-US" dirty="0"/>
              <a:t>Coal, oil, natural gas are solar energy stored over millions of years</a:t>
            </a:r>
          </a:p>
          <a:p>
            <a:pPr lvl="1"/>
            <a:r>
              <a:rPr lang="en-US" dirty="0"/>
              <a:t>Batteries</a:t>
            </a:r>
          </a:p>
          <a:p>
            <a:pPr lvl="1"/>
            <a:r>
              <a:rPr lang="en-US" dirty="0"/>
              <a:t>Pumped hydro</a:t>
            </a:r>
          </a:p>
          <a:p>
            <a:pPr lvl="1"/>
            <a:r>
              <a:rPr lang="en-US" dirty="0"/>
              <a:t>Hydrogen (fuel cells)</a:t>
            </a:r>
          </a:p>
          <a:p>
            <a:r>
              <a:rPr lang="en-US" dirty="0"/>
              <a:t>Somewhere in between</a:t>
            </a:r>
          </a:p>
          <a:p>
            <a:pPr lvl="1"/>
            <a:r>
              <a:rPr lang="en-US" dirty="0"/>
              <a:t>Nuclear fission uses uranium to generate heat. Based on current designs, uranium is a limited resource</a:t>
            </a:r>
          </a:p>
          <a:p>
            <a:pPr lvl="1"/>
            <a:r>
              <a:rPr lang="en-US" dirty="0"/>
              <a:t>Biomass (can be done on faster timescales)</a:t>
            </a:r>
          </a:p>
          <a:p>
            <a:pPr lvl="1"/>
            <a:r>
              <a:rPr lang="en-US" dirty="0"/>
              <a:t>Biogas (the gas can be storage for long times, but can also be generated/used on faster cycles)</a:t>
            </a:r>
          </a:p>
          <a:p>
            <a:pPr lvl="1"/>
            <a:endParaRPr lang="en-US" dirty="0"/>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23772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B207197-2C5A-4DA5-9385-FD9075219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164" y="1535704"/>
            <a:ext cx="6067425" cy="4286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F884502-DB78-43A6-A066-DAA92E7A8D94}"/>
              </a:ext>
            </a:extLst>
          </p:cNvPr>
          <p:cNvSpPr txBox="1"/>
          <p:nvPr/>
        </p:nvSpPr>
        <p:spPr>
          <a:xfrm>
            <a:off x="631152" y="831846"/>
            <a:ext cx="7680510" cy="584775"/>
          </a:xfrm>
          <a:prstGeom prst="rect">
            <a:avLst/>
          </a:prstGeom>
          <a:noFill/>
        </p:spPr>
        <p:txBody>
          <a:bodyPr wrap="square" rtlCol="0">
            <a:spAutoFit/>
          </a:bodyPr>
          <a:lstStyle/>
          <a:p>
            <a:r>
              <a:rPr lang="en-US" sz="3200" dirty="0">
                <a:latin typeface="AvenirNext LT Pro Bold" panose="020B0804020202020204" pitchFamily="34" charset="0"/>
              </a:rPr>
              <a:t>Our Facilities as a Resource</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3" y="1535704"/>
            <a:ext cx="5064798" cy="3323987"/>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Facilities often seen as burdens rather than opportunities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Facilities are high energy users but can also be high producers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On-site energy can allow us to tap these resources while reducing risk and increasing resilience</a:t>
            </a:r>
          </a:p>
          <a:p>
            <a:pPr marL="457200" indent="-457200">
              <a:buFont typeface="+mj-lt"/>
              <a:buAutoNum type="arabicPeriod"/>
            </a:pPr>
            <a:endParaRPr lang="en-US" sz="2100" dirty="0">
              <a:latin typeface="Avenir LT Std 65 Medium" panose="020B0603020203020204" pitchFamily="34" charset="0"/>
            </a:endParaRPr>
          </a:p>
        </p:txBody>
      </p:sp>
      <p:sp>
        <p:nvSpPr>
          <p:cNvPr id="10" name="Rectangle 9">
            <a:extLst>
              <a:ext uri="{FF2B5EF4-FFF2-40B4-BE49-F238E27FC236}">
                <a16:creationId xmlns:a16="http://schemas.microsoft.com/office/drawing/2014/main" id="{77B0B1D7-70C8-4741-9614-C1D90892F941}"/>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DF9342E-5177-47CA-83AC-6614539940FF}"/>
              </a:ext>
            </a:extLst>
          </p:cNvPr>
          <p:cNvSpPr txBox="1"/>
          <p:nvPr/>
        </p:nvSpPr>
        <p:spPr>
          <a:xfrm>
            <a:off x="7212886" y="5841944"/>
            <a:ext cx="3733890" cy="215444"/>
          </a:xfrm>
          <a:prstGeom prst="rect">
            <a:avLst/>
          </a:prstGeom>
          <a:noFill/>
        </p:spPr>
        <p:txBody>
          <a:bodyPr wrap="square" rtlCol="0">
            <a:spAutoFit/>
          </a:bodyPr>
          <a:lstStyle/>
          <a:p>
            <a:r>
              <a:rPr lang="en-US" sz="800" b="1"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Source: </a:t>
            </a:r>
            <a:r>
              <a:rPr lang="en-US" sz="800"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worldbank.org, Wastewater? From Waste to Resource, April 1, 2020 </a:t>
            </a:r>
            <a:endParaRPr lang="en-US" sz="800" i="1" dirty="0">
              <a:solidFill>
                <a:srgbClr val="898A8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751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555623"/>
            <a:ext cx="10834446" cy="1077218"/>
          </a:xfrm>
          <a:prstGeom prst="rect">
            <a:avLst/>
          </a:prstGeom>
          <a:noFill/>
        </p:spPr>
        <p:txBody>
          <a:bodyPr wrap="square" rtlCol="0">
            <a:spAutoFit/>
          </a:bodyPr>
          <a:lstStyle/>
          <a:p>
            <a:r>
              <a:rPr lang="en-US" sz="3200" dirty="0">
                <a:latin typeface="Avenir LT Std 65 Medium" panose="020B0603020203020204" pitchFamily="34" charset="0"/>
              </a:rPr>
              <a:t>Technologies for On-site Energy at City Facilities</a:t>
            </a:r>
          </a:p>
          <a:p>
            <a:endParaRPr lang="en-US" sz="3200" dirty="0">
              <a:latin typeface="AvenirNext LT Pro Bold" panose="020B0804020202020204" pitchFamily="34" charset="0"/>
            </a:endParaRP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284504"/>
            <a:ext cx="10085624" cy="2262158"/>
          </a:xfrm>
          <a:prstGeom prst="rect">
            <a:avLst/>
          </a:prstGeom>
          <a:noFill/>
        </p:spPr>
        <p:txBody>
          <a:bodyPr wrap="square" rtlCol="0">
            <a:spAutoFit/>
          </a:bodyPr>
          <a:lstStyle/>
          <a:p>
            <a:pPr marL="800100" indent="-457200" fontAlgn="ctr">
              <a:buFont typeface="+mj-lt"/>
              <a:buAutoNum type="arabicPeriod"/>
            </a:pPr>
            <a:r>
              <a:rPr lang="en-US" sz="2400" dirty="0">
                <a:latin typeface="Avenir LT Std 65 Medium" panose="020B0603020203020204" pitchFamily="34" charset="0"/>
              </a:rPr>
              <a:t>Geothermal</a:t>
            </a:r>
          </a:p>
          <a:p>
            <a:pPr marL="800100" indent="-457200" fontAlgn="ctr">
              <a:buFont typeface="+mj-lt"/>
              <a:buAutoNum type="arabicPeriod"/>
            </a:pPr>
            <a:r>
              <a:rPr lang="en-US" sz="2400" dirty="0">
                <a:latin typeface="Avenir LT Std 65 Medium" panose="020B0603020203020204" pitchFamily="34" charset="0"/>
              </a:rPr>
              <a:t>Plant Water</a:t>
            </a:r>
          </a:p>
          <a:p>
            <a:pPr marL="800100" indent="-457200" fontAlgn="ctr">
              <a:buFont typeface="+mj-lt"/>
              <a:buAutoNum type="arabicPeriod"/>
            </a:pPr>
            <a:r>
              <a:rPr lang="en-US" sz="2400" dirty="0">
                <a:latin typeface="Avenir LT Std 65 Medium" panose="020B0603020203020204" pitchFamily="34" charset="0"/>
              </a:rPr>
              <a:t>Biogas</a:t>
            </a:r>
          </a:p>
          <a:p>
            <a:pPr marL="800100" indent="-457200" fontAlgn="ctr">
              <a:buFont typeface="+mj-lt"/>
              <a:buAutoNum type="arabicPeriod"/>
            </a:pPr>
            <a:r>
              <a:rPr lang="en-US" sz="2400" dirty="0">
                <a:latin typeface="Avenir LT Std 65 Medium" panose="020B0603020203020204" pitchFamily="34" charset="0"/>
              </a:rPr>
              <a:t>Solar </a:t>
            </a:r>
          </a:p>
          <a:p>
            <a:pPr marL="800100" indent="-457200" fontAlgn="ctr">
              <a:buFont typeface="+mj-lt"/>
              <a:buAutoNum type="arabicPeriod"/>
            </a:pPr>
            <a:r>
              <a:rPr lang="en-US" sz="2400" dirty="0">
                <a:latin typeface="Avenir LT Std 65 Medium" panose="020B0603020203020204" pitchFamily="34" charset="0"/>
              </a:rPr>
              <a:t>Earth Vent</a:t>
            </a:r>
          </a:p>
          <a:p>
            <a:pPr marL="457200" indent="-457200">
              <a:buFont typeface="+mj-lt"/>
              <a:buAutoNum type="arabicPeriod"/>
            </a:pPr>
            <a:endParaRPr lang="en-US" sz="2100" dirty="0">
              <a:solidFill>
                <a:srgbClr val="27387D"/>
              </a:solidFill>
              <a:latin typeface="Avenir LT Std 65 Medium" panose="020B0603020203020204" pitchFamily="34" charset="0"/>
            </a:endParaRPr>
          </a:p>
        </p:txBody>
      </p:sp>
      <p:sp>
        <p:nvSpPr>
          <p:cNvPr id="7" name="Rectangle 6">
            <a:extLst>
              <a:ext uri="{FF2B5EF4-FFF2-40B4-BE49-F238E27FC236}">
                <a16:creationId xmlns:a16="http://schemas.microsoft.com/office/drawing/2014/main" id="{C8637A18-7AE8-4A33-A67D-E4657D1F1A34}"/>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625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B0BB28-A867-43BC-A3E0-C6F9EE21F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503" y="1992924"/>
            <a:ext cx="4939133" cy="35122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Geothermal</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6295721" cy="3970318"/>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Uses naturally regulated temperature of the earth. Approx. 55 deg F</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3 main types:</a:t>
            </a:r>
          </a:p>
          <a:p>
            <a:pPr marL="914400" lvl="1" indent="-457200">
              <a:buFont typeface="+mj-lt"/>
              <a:buAutoNum type="arabicPeriod"/>
            </a:pPr>
            <a:r>
              <a:rPr lang="en-US" sz="2100" dirty="0">
                <a:latin typeface="Avenir LT Std 65 Medium" panose="020B0603020203020204" pitchFamily="34" charset="0"/>
              </a:rPr>
              <a:t>Ground source heat pumps (most common)</a:t>
            </a:r>
          </a:p>
          <a:p>
            <a:pPr marL="914400" lvl="1" indent="-457200">
              <a:buFont typeface="+mj-lt"/>
              <a:buAutoNum type="arabicPeriod"/>
            </a:pPr>
            <a:r>
              <a:rPr lang="en-US" sz="2100" dirty="0">
                <a:latin typeface="Avenir LT Std 65 Medium" panose="020B0603020203020204" pitchFamily="34" charset="0"/>
              </a:rPr>
              <a:t>Direct use (underground hot water)</a:t>
            </a:r>
          </a:p>
          <a:p>
            <a:pPr marL="914400" lvl="1" indent="-457200">
              <a:buFont typeface="+mj-lt"/>
              <a:buAutoNum type="arabicPeriod"/>
            </a:pPr>
            <a:r>
              <a:rPr lang="en-US" sz="2100" dirty="0">
                <a:latin typeface="Avenir LT Std 65 Medium" panose="020B0603020203020204" pitchFamily="34" charset="0"/>
              </a:rPr>
              <a:t>Deep and enhanced</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Can be used for both heating and cooling</a:t>
            </a:r>
          </a:p>
          <a:p>
            <a:pPr marL="457200" indent="-457200">
              <a:buFont typeface="+mj-lt"/>
              <a:buAutoNum type="arabicPeriod"/>
            </a:pPr>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p:txBody>
      </p:sp>
      <p:sp>
        <p:nvSpPr>
          <p:cNvPr id="10" name="Rectangle 9">
            <a:extLst>
              <a:ext uri="{FF2B5EF4-FFF2-40B4-BE49-F238E27FC236}">
                <a16:creationId xmlns:a16="http://schemas.microsoft.com/office/drawing/2014/main" id="{085A8A30-14E3-475A-ADBB-5A98837A4FE3}"/>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5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4AACFE-4D31-4BFA-A15E-AE76B5580315}"/>
              </a:ext>
            </a:extLst>
          </p:cNvPr>
          <p:cNvPicPr>
            <a:picLocks noChangeAspect="1"/>
          </p:cNvPicPr>
          <p:nvPr/>
        </p:nvPicPr>
        <p:blipFill>
          <a:blip r:embed="rId3"/>
          <a:stretch>
            <a:fillRect/>
          </a:stretch>
        </p:blipFill>
        <p:spPr>
          <a:xfrm>
            <a:off x="4513388" y="1807965"/>
            <a:ext cx="7678612" cy="4857053"/>
          </a:xfrm>
          <a:prstGeom prst="rect">
            <a:avLst/>
          </a:prstGeom>
        </p:spPr>
      </p:pic>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Geothermal Considerations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5053075" cy="3647152"/>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Buildings on site. Heating/cooling needs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Available space.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Future space </a:t>
            </a:r>
          </a:p>
          <a:p>
            <a:r>
              <a:rPr lang="en-US" sz="2100" dirty="0">
                <a:latin typeface="Avenir LT Std 65 Medium" panose="020B0603020203020204" pitchFamily="34" charset="0"/>
              </a:rPr>
              <a:t>       (facility planning)</a:t>
            </a:r>
          </a:p>
          <a:p>
            <a:endParaRPr lang="en-US" sz="2100" dirty="0">
              <a:latin typeface="Avenir LT Std 65 Medium" panose="020B0603020203020204" pitchFamily="34" charset="0"/>
            </a:endParaRPr>
          </a:p>
          <a:p>
            <a:r>
              <a:rPr lang="en-US" sz="2100" dirty="0">
                <a:latin typeface="Avenir LT Std 65 Medium" panose="020B0603020203020204" pitchFamily="34" charset="0"/>
              </a:rPr>
              <a:t>4.    Soil and site conditions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6" name="Rectangle 5">
            <a:extLst>
              <a:ext uri="{FF2B5EF4-FFF2-40B4-BE49-F238E27FC236}">
                <a16:creationId xmlns:a16="http://schemas.microsoft.com/office/drawing/2014/main" id="{B847257A-CE8A-4B24-B153-9EEFD3159711}"/>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231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day&#10;&#10;Description automatically generated">
            <a:extLst>
              <a:ext uri="{FF2B5EF4-FFF2-40B4-BE49-F238E27FC236}">
                <a16:creationId xmlns:a16="http://schemas.microsoft.com/office/drawing/2014/main" id="{AF985503-6292-49F6-856A-E6367D041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21" y="-702244"/>
            <a:ext cx="8566795" cy="6425097"/>
          </a:xfrm>
          <a:prstGeom prst="rect">
            <a:avLst/>
          </a:prstGeom>
        </p:spPr>
      </p:pic>
      <p:pic>
        <p:nvPicPr>
          <p:cNvPr id="11" name="Picture 10">
            <a:extLst>
              <a:ext uri="{FF2B5EF4-FFF2-40B4-BE49-F238E27FC236}">
                <a16:creationId xmlns:a16="http://schemas.microsoft.com/office/drawing/2014/main" id="{87DD4761-0F14-422B-B7F7-20D09E36C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0" y="3705726"/>
            <a:ext cx="4203032" cy="3152274"/>
          </a:xfrm>
          <a:prstGeom prst="rect">
            <a:avLst/>
          </a:prstGeom>
        </p:spPr>
      </p:pic>
      <p:pic>
        <p:nvPicPr>
          <p:cNvPr id="6" name="Picture 5">
            <a:extLst>
              <a:ext uri="{FF2B5EF4-FFF2-40B4-BE49-F238E27FC236}">
                <a16:creationId xmlns:a16="http://schemas.microsoft.com/office/drawing/2014/main" id="{64C9343A-5557-415E-8266-872A3B3737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710" b="5473"/>
          <a:stretch/>
        </p:blipFill>
        <p:spPr>
          <a:xfrm>
            <a:off x="6037608" y="3529664"/>
            <a:ext cx="6366772" cy="3260558"/>
          </a:xfrm>
          <a:prstGeom prst="rect">
            <a:avLst/>
          </a:prstGeom>
        </p:spPr>
      </p:pic>
      <p:sp>
        <p:nvSpPr>
          <p:cNvPr id="3" name="Content Placeholder 2">
            <a:extLst>
              <a:ext uri="{FF2B5EF4-FFF2-40B4-BE49-F238E27FC236}">
                <a16:creationId xmlns:a16="http://schemas.microsoft.com/office/drawing/2014/main" id="{C7CABBA1-4A01-48BA-9520-43378412397D}"/>
              </a:ext>
            </a:extLst>
          </p:cNvPr>
          <p:cNvSpPr>
            <a:spLocks noGrp="1"/>
          </p:cNvSpPr>
          <p:nvPr>
            <p:ph idx="1"/>
          </p:nvPr>
        </p:nvSpPr>
        <p:spPr/>
        <p:txBody>
          <a:bodyPr/>
          <a:lstStyle/>
          <a:p>
            <a:endParaRPr lang="en-US" dirty="0"/>
          </a:p>
        </p:txBody>
      </p:sp>
      <p:pic>
        <p:nvPicPr>
          <p:cNvPr id="10" name="Content Placeholder 4" descr="A picture containing ceiling, green, indoor&#10;&#10;Description automatically generated">
            <a:extLst>
              <a:ext uri="{FF2B5EF4-FFF2-40B4-BE49-F238E27FC236}">
                <a16:creationId xmlns:a16="http://schemas.microsoft.com/office/drawing/2014/main" id="{D5F04930-84EE-46DA-A50E-583FBDCD43DD}"/>
              </a:ext>
            </a:extLst>
          </p:cNvPr>
          <p:cNvPicPr>
            <a:picLocks noChangeAspect="1"/>
          </p:cNvPicPr>
          <p:nvPr/>
        </p:nvPicPr>
        <p:blipFill rotWithShape="1">
          <a:blip r:embed="rId6">
            <a:extLst>
              <a:ext uri="{28A0092B-C50C-407E-A947-70E740481C1C}">
                <a14:useLocalDpi xmlns:a14="http://schemas.microsoft.com/office/drawing/2010/main" val="0"/>
              </a:ext>
            </a:extLst>
          </a:blip>
          <a:srcRect r="25336"/>
          <a:stretch/>
        </p:blipFill>
        <p:spPr>
          <a:xfrm>
            <a:off x="8373979" y="-1"/>
            <a:ext cx="3796021" cy="3813101"/>
          </a:xfrm>
          <a:prstGeom prst="rect">
            <a:avLst/>
          </a:prstGeom>
        </p:spPr>
      </p:pic>
    </p:spTree>
    <p:extLst>
      <p:ext uri="{BB962C8B-B14F-4D97-AF65-F5344CB8AC3E}">
        <p14:creationId xmlns:p14="http://schemas.microsoft.com/office/powerpoint/2010/main" val="930331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Plant Water Systems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6295721" cy="3000821"/>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Extracts heat content of water or wastewater</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Can be used for heating or cooling</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Can be used for both heating and cooling</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Relatively small footprint</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0" name="Rectangle 9">
            <a:extLst>
              <a:ext uri="{FF2B5EF4-FFF2-40B4-BE49-F238E27FC236}">
                <a16:creationId xmlns:a16="http://schemas.microsoft.com/office/drawing/2014/main" id="{901996D0-2BD7-44F3-A14C-1480E3DA1CD9}"/>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E0486709-5BF9-4DF5-A2A2-BDBFBE8A1AC5}"/>
              </a:ext>
            </a:extLst>
          </p:cNvPr>
          <p:cNvGrpSpPr/>
          <p:nvPr/>
        </p:nvGrpSpPr>
        <p:grpSpPr>
          <a:xfrm>
            <a:off x="5570891" y="1535704"/>
            <a:ext cx="6745991" cy="3902849"/>
            <a:chOff x="4397455" y="2108200"/>
            <a:chExt cx="6745991" cy="3902849"/>
          </a:xfrm>
        </p:grpSpPr>
        <p:cxnSp>
          <p:nvCxnSpPr>
            <p:cNvPr id="7" name="Straight Connector 6">
              <a:extLst>
                <a:ext uri="{FF2B5EF4-FFF2-40B4-BE49-F238E27FC236}">
                  <a16:creationId xmlns:a16="http://schemas.microsoft.com/office/drawing/2014/main" id="{34FD4705-4392-41F4-ADD4-E3508BD7DFB9}"/>
                </a:ext>
              </a:extLst>
            </p:cNvPr>
            <p:cNvCxnSpPr/>
            <p:nvPr/>
          </p:nvCxnSpPr>
          <p:spPr bwMode="auto">
            <a:xfrm>
              <a:off x="7214366" y="3690555"/>
              <a:ext cx="1631184" cy="0"/>
            </a:xfrm>
            <a:prstGeom prst="line">
              <a:avLst/>
            </a:prstGeom>
            <a:solidFill>
              <a:schemeClr val="accent1"/>
            </a:solidFill>
            <a:ln w="19050" cap="flat" cmpd="sng" algn="ctr">
              <a:solidFill>
                <a:srgbClr val="76B3E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B1654FB1-BB3F-4ADC-9F71-4BAAA0242EC4}"/>
                </a:ext>
              </a:extLst>
            </p:cNvPr>
            <p:cNvSpPr txBox="1"/>
            <p:nvPr/>
          </p:nvSpPr>
          <p:spPr>
            <a:xfrm>
              <a:off x="4875960" y="3438081"/>
              <a:ext cx="15906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Warm Wastewater</a:t>
              </a:r>
            </a:p>
          </p:txBody>
        </p:sp>
        <p:cxnSp>
          <p:nvCxnSpPr>
            <p:cNvPr id="9" name="Straight Connector 8">
              <a:extLst>
                <a:ext uri="{FF2B5EF4-FFF2-40B4-BE49-F238E27FC236}">
                  <a16:creationId xmlns:a16="http://schemas.microsoft.com/office/drawing/2014/main" id="{52E7534C-79E5-4A3A-A2E2-735910C74468}"/>
                </a:ext>
              </a:extLst>
            </p:cNvPr>
            <p:cNvCxnSpPr/>
            <p:nvPr/>
          </p:nvCxnSpPr>
          <p:spPr bwMode="auto">
            <a:xfrm flipV="1">
              <a:off x="4976917" y="3721100"/>
              <a:ext cx="0" cy="197592"/>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FC4045F2-A428-428E-BFD7-E9FAFAE69BEC}"/>
                </a:ext>
              </a:extLst>
            </p:cNvPr>
            <p:cNvCxnSpPr/>
            <p:nvPr/>
          </p:nvCxnSpPr>
          <p:spPr bwMode="auto">
            <a:xfrm flipH="1">
              <a:off x="5511800" y="5365751"/>
              <a:ext cx="536367" cy="0"/>
            </a:xfrm>
            <a:prstGeom prst="straightConnector1">
              <a:avLst/>
            </a:prstGeom>
            <a:solidFill>
              <a:schemeClr val="accent1"/>
            </a:solidFill>
            <a:ln w="57150" cap="flat" cmpd="sng" algn="ctr">
              <a:solidFill>
                <a:srgbClr val="76B3E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a:extLst>
                <a:ext uri="{FF2B5EF4-FFF2-40B4-BE49-F238E27FC236}">
                  <a16:creationId xmlns:a16="http://schemas.microsoft.com/office/drawing/2014/main" id="{273F429C-132D-44D3-97E0-36FF5EE85942}"/>
                </a:ext>
              </a:extLst>
            </p:cNvPr>
            <p:cNvGrpSpPr/>
            <p:nvPr/>
          </p:nvGrpSpPr>
          <p:grpSpPr>
            <a:xfrm>
              <a:off x="8396514" y="2108200"/>
              <a:ext cx="2312518" cy="2312518"/>
              <a:chOff x="8396514" y="2108200"/>
              <a:chExt cx="2312518" cy="2312518"/>
            </a:xfrm>
            <a:solidFill>
              <a:srgbClr val="7A81BB"/>
            </a:solidFill>
          </p:grpSpPr>
          <p:pic>
            <p:nvPicPr>
              <p:cNvPr id="43" name="Graphic 42" descr="Home with solid fill">
                <a:extLst>
                  <a:ext uri="{FF2B5EF4-FFF2-40B4-BE49-F238E27FC236}">
                    <a16:creationId xmlns:a16="http://schemas.microsoft.com/office/drawing/2014/main" id="{636A530F-943E-4342-85EE-59615F8EB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6514" y="2108200"/>
                <a:ext cx="2312518" cy="2312518"/>
              </a:xfrm>
              <a:prstGeom prst="rect">
                <a:avLst/>
              </a:prstGeom>
            </p:spPr>
          </p:pic>
          <p:sp>
            <p:nvSpPr>
              <p:cNvPr id="44" name="Rectangle 43">
                <a:extLst>
                  <a:ext uri="{FF2B5EF4-FFF2-40B4-BE49-F238E27FC236}">
                    <a16:creationId xmlns:a16="http://schemas.microsoft.com/office/drawing/2014/main" id="{519B1ED6-A129-45EF-B990-F07E58EC0C24}"/>
                  </a:ext>
                </a:extLst>
              </p:cNvPr>
              <p:cNvSpPr/>
              <p:nvPr/>
            </p:nvSpPr>
            <p:spPr bwMode="auto">
              <a:xfrm>
                <a:off x="9228923" y="3435350"/>
                <a:ext cx="647700" cy="698500"/>
              </a:xfrm>
              <a:prstGeom prst="rect">
                <a:avLst/>
              </a:prstGeom>
              <a:grpFill/>
              <a:ln w="9525" cap="flat" cmpd="sng" algn="ctr">
                <a:solidFill>
                  <a:srgbClr val="7A81B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grpSp>
        <p:pic>
          <p:nvPicPr>
            <p:cNvPr id="13" name="Graphic 12" descr="Sink with solid fill">
              <a:extLst>
                <a:ext uri="{FF2B5EF4-FFF2-40B4-BE49-F238E27FC236}">
                  <a16:creationId xmlns:a16="http://schemas.microsoft.com/office/drawing/2014/main" id="{31317C31-4981-42EC-A7B3-284F489DA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5550" y="3422650"/>
              <a:ext cx="552450" cy="552450"/>
            </a:xfrm>
            <a:prstGeom prst="rect">
              <a:avLst/>
            </a:prstGeom>
          </p:spPr>
        </p:pic>
        <p:cxnSp>
          <p:nvCxnSpPr>
            <p:cNvPr id="15" name="Straight Connector 14">
              <a:extLst>
                <a:ext uri="{FF2B5EF4-FFF2-40B4-BE49-F238E27FC236}">
                  <a16:creationId xmlns:a16="http://schemas.microsoft.com/office/drawing/2014/main" id="{B98DF567-8CD4-476D-83A1-B026BA9B845A}"/>
                </a:ext>
              </a:extLst>
            </p:cNvPr>
            <p:cNvCxnSpPr/>
            <p:nvPr/>
          </p:nvCxnSpPr>
          <p:spPr bwMode="auto">
            <a:xfrm>
              <a:off x="9121775" y="3848100"/>
              <a:ext cx="0" cy="28575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2FF06D57-2EA2-4A94-86C0-0FD56737E9B9}"/>
                </a:ext>
              </a:extLst>
            </p:cNvPr>
            <p:cNvSpPr txBox="1"/>
            <p:nvPr/>
          </p:nvSpPr>
          <p:spPr>
            <a:xfrm>
              <a:off x="9305123" y="3746698"/>
              <a:ext cx="952500" cy="276999"/>
            </a:xfrm>
            <a:prstGeom prst="rect">
              <a:avLst/>
            </a:prstGeom>
            <a:noFill/>
          </p:spPr>
          <p:txBody>
            <a:bodyPr wrap="square" rtlCol="0">
              <a:spAutoFit/>
            </a:bodyPr>
            <a:lstStyle/>
            <a:p>
              <a:pPr algn="l"/>
              <a:r>
                <a:rPr lang="en-US" sz="1200" b="1" dirty="0">
                  <a:solidFill>
                    <a:schemeClr val="bg1"/>
                  </a:solidFill>
                  <a:latin typeface="Arial" panose="020B0604020202020204" pitchFamily="34" charset="0"/>
                  <a:cs typeface="Arial" panose="020B0604020202020204" pitchFamily="34" charset="0"/>
                </a:rPr>
                <a:t>Heat Use</a:t>
              </a:r>
            </a:p>
          </p:txBody>
        </p:sp>
        <p:cxnSp>
          <p:nvCxnSpPr>
            <p:cNvPr id="17" name="Straight Arrow Connector 16">
              <a:extLst>
                <a:ext uri="{FF2B5EF4-FFF2-40B4-BE49-F238E27FC236}">
                  <a16:creationId xmlns:a16="http://schemas.microsoft.com/office/drawing/2014/main" id="{8B47F249-6171-4A63-AA5C-8D9C1E3AEDEA}"/>
                </a:ext>
              </a:extLst>
            </p:cNvPr>
            <p:cNvCxnSpPr/>
            <p:nvPr/>
          </p:nvCxnSpPr>
          <p:spPr bwMode="auto">
            <a:xfrm flipV="1">
              <a:off x="9552773" y="4133850"/>
              <a:ext cx="0" cy="749300"/>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a:extLst>
                <a:ext uri="{FF2B5EF4-FFF2-40B4-BE49-F238E27FC236}">
                  <a16:creationId xmlns:a16="http://schemas.microsoft.com/office/drawing/2014/main" id="{D0EC6C1D-368E-459D-9CA8-811FF4B1A22E}"/>
                </a:ext>
              </a:extLst>
            </p:cNvPr>
            <p:cNvSpPr/>
            <p:nvPr/>
          </p:nvSpPr>
          <p:spPr bwMode="auto">
            <a:xfrm>
              <a:off x="8846736" y="4876800"/>
              <a:ext cx="1412073" cy="850900"/>
            </a:xfrm>
            <a:prstGeom prst="rect">
              <a:avLst/>
            </a:prstGeom>
            <a:solidFill>
              <a:srgbClr val="898A8D">
                <a:alpha val="25098"/>
              </a:srgbClr>
            </a:solid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19" name="Rectangle 18">
              <a:extLst>
                <a:ext uri="{FF2B5EF4-FFF2-40B4-BE49-F238E27FC236}">
                  <a16:creationId xmlns:a16="http://schemas.microsoft.com/office/drawing/2014/main" id="{50A87BF0-56E1-46F9-8061-84F70F3D0C95}"/>
                </a:ext>
              </a:extLst>
            </p:cNvPr>
            <p:cNvSpPr/>
            <p:nvPr/>
          </p:nvSpPr>
          <p:spPr bwMode="auto">
            <a:xfrm>
              <a:off x="6048166" y="4883150"/>
              <a:ext cx="1412073" cy="850900"/>
            </a:xfrm>
            <a:prstGeom prst="rect">
              <a:avLst/>
            </a:prstGeom>
            <a:solidFill>
              <a:srgbClr val="898A8D">
                <a:alpha val="25098"/>
              </a:srgbClr>
            </a:solid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cxnSp>
          <p:nvCxnSpPr>
            <p:cNvPr id="20" name="Straight Arrow Connector 19">
              <a:extLst>
                <a:ext uri="{FF2B5EF4-FFF2-40B4-BE49-F238E27FC236}">
                  <a16:creationId xmlns:a16="http://schemas.microsoft.com/office/drawing/2014/main" id="{F96B9963-CE7A-487E-A4BF-07D676C7C3C1}"/>
                </a:ext>
              </a:extLst>
            </p:cNvPr>
            <p:cNvCxnSpPr/>
            <p:nvPr/>
          </p:nvCxnSpPr>
          <p:spPr bwMode="auto">
            <a:xfrm>
              <a:off x="7460832" y="5308600"/>
              <a:ext cx="1384718" cy="0"/>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24B591D3-C600-4EA7-87E5-5123309BCAF7}"/>
                </a:ext>
              </a:extLst>
            </p:cNvPr>
            <p:cNvSpPr txBox="1"/>
            <p:nvPr/>
          </p:nvSpPr>
          <p:spPr>
            <a:xfrm>
              <a:off x="7434839" y="4992302"/>
              <a:ext cx="1590675"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Warm Clean Water</a:t>
              </a:r>
            </a:p>
          </p:txBody>
        </p:sp>
        <p:sp>
          <p:nvSpPr>
            <p:cNvPr id="22" name="TextBox 21">
              <a:extLst>
                <a:ext uri="{FF2B5EF4-FFF2-40B4-BE49-F238E27FC236}">
                  <a16:creationId xmlns:a16="http://schemas.microsoft.com/office/drawing/2014/main" id="{A1B4A466-216B-4128-8826-5F2EFF3497F6}"/>
                </a:ext>
              </a:extLst>
            </p:cNvPr>
            <p:cNvSpPr txBox="1"/>
            <p:nvPr/>
          </p:nvSpPr>
          <p:spPr>
            <a:xfrm>
              <a:off x="5958864" y="5734050"/>
              <a:ext cx="15906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Heat Exchanger</a:t>
              </a:r>
            </a:p>
          </p:txBody>
        </p:sp>
        <p:sp>
          <p:nvSpPr>
            <p:cNvPr id="23" name="TextBox 22">
              <a:extLst>
                <a:ext uri="{FF2B5EF4-FFF2-40B4-BE49-F238E27FC236}">
                  <a16:creationId xmlns:a16="http://schemas.microsoft.com/office/drawing/2014/main" id="{A167D443-D80C-4756-B33D-731ACBBE9869}"/>
                </a:ext>
              </a:extLst>
            </p:cNvPr>
            <p:cNvSpPr txBox="1"/>
            <p:nvPr/>
          </p:nvSpPr>
          <p:spPr>
            <a:xfrm>
              <a:off x="8757434" y="5734050"/>
              <a:ext cx="15906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Heat Pump</a:t>
              </a:r>
            </a:p>
          </p:txBody>
        </p:sp>
        <p:cxnSp>
          <p:nvCxnSpPr>
            <p:cNvPr id="24" name="Straight Arrow Connector 23">
              <a:extLst>
                <a:ext uri="{FF2B5EF4-FFF2-40B4-BE49-F238E27FC236}">
                  <a16:creationId xmlns:a16="http://schemas.microsoft.com/office/drawing/2014/main" id="{D1A43F49-386A-49D9-BB2A-88FAB1EAD93B}"/>
                </a:ext>
              </a:extLst>
            </p:cNvPr>
            <p:cNvCxnSpPr/>
            <p:nvPr/>
          </p:nvCxnSpPr>
          <p:spPr bwMode="auto">
            <a:xfrm>
              <a:off x="6280611" y="5130801"/>
              <a:ext cx="947179" cy="0"/>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7DB031D7-82EA-4503-A031-C3060C9F8813}"/>
                </a:ext>
              </a:extLst>
            </p:cNvPr>
            <p:cNvCxnSpPr/>
            <p:nvPr/>
          </p:nvCxnSpPr>
          <p:spPr bwMode="auto">
            <a:xfrm flipH="1">
              <a:off x="6253011" y="5461001"/>
              <a:ext cx="947179" cy="0"/>
            </a:xfrm>
            <a:prstGeom prst="straightConnector1">
              <a:avLst/>
            </a:prstGeom>
            <a:solidFill>
              <a:schemeClr val="accent1"/>
            </a:solidFill>
            <a:ln w="57150" cap="flat" cmpd="sng" algn="ctr">
              <a:solidFill>
                <a:srgbClr val="76B3E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291C3494-4794-4693-B7BF-AEB3F4362B87}"/>
                </a:ext>
              </a:extLst>
            </p:cNvPr>
            <p:cNvCxnSpPr/>
            <p:nvPr/>
          </p:nvCxnSpPr>
          <p:spPr bwMode="auto">
            <a:xfrm>
              <a:off x="4976917" y="5365751"/>
              <a:ext cx="1069766" cy="0"/>
            </a:xfrm>
            <a:prstGeom prst="line">
              <a:avLst/>
            </a:prstGeom>
            <a:solidFill>
              <a:schemeClr val="accent1"/>
            </a:solidFill>
            <a:ln w="19050" cap="flat" cmpd="sng" algn="ctr">
              <a:solidFill>
                <a:srgbClr val="76B3E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4F3A0F75-A996-4617-83DF-DD675548EF1A}"/>
                </a:ext>
              </a:extLst>
            </p:cNvPr>
            <p:cNvCxnSpPr/>
            <p:nvPr/>
          </p:nvCxnSpPr>
          <p:spPr bwMode="auto">
            <a:xfrm flipV="1">
              <a:off x="4976917" y="4954216"/>
              <a:ext cx="0" cy="413018"/>
            </a:xfrm>
            <a:prstGeom prst="line">
              <a:avLst/>
            </a:prstGeom>
            <a:solidFill>
              <a:schemeClr val="accent1"/>
            </a:solidFill>
            <a:ln w="19050" cap="flat" cmpd="sng" algn="ctr">
              <a:solidFill>
                <a:srgbClr val="76B3E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Group 28">
              <a:extLst>
                <a:ext uri="{FF2B5EF4-FFF2-40B4-BE49-F238E27FC236}">
                  <a16:creationId xmlns:a16="http://schemas.microsoft.com/office/drawing/2014/main" id="{D9A1FA4B-E56F-4240-810E-EB6CE499688D}"/>
                </a:ext>
              </a:extLst>
            </p:cNvPr>
            <p:cNvGrpSpPr/>
            <p:nvPr/>
          </p:nvGrpSpPr>
          <p:grpSpPr>
            <a:xfrm>
              <a:off x="4397455" y="3932394"/>
              <a:ext cx="1141878" cy="1021822"/>
              <a:chOff x="4483666" y="3746699"/>
              <a:chExt cx="1141878" cy="1021822"/>
            </a:xfrm>
          </p:grpSpPr>
          <p:sp>
            <p:nvSpPr>
              <p:cNvPr id="41" name="Oval 40">
                <a:extLst>
                  <a:ext uri="{FF2B5EF4-FFF2-40B4-BE49-F238E27FC236}">
                    <a16:creationId xmlns:a16="http://schemas.microsoft.com/office/drawing/2014/main" id="{0156AEB3-5BE4-48F7-9E12-BF7091766D6B}"/>
                  </a:ext>
                </a:extLst>
              </p:cNvPr>
              <p:cNvSpPr/>
              <p:nvPr/>
            </p:nvSpPr>
            <p:spPr bwMode="auto">
              <a:xfrm>
                <a:off x="4519727" y="3746699"/>
                <a:ext cx="1069757" cy="1021822"/>
              </a:xfrm>
              <a:prstGeom prst="ellipse">
                <a:avLst/>
              </a:prstGeom>
              <a:solidFill>
                <a:srgbClr val="898A8D">
                  <a:alpha val="25098"/>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2" name="TextBox 41">
                <a:extLst>
                  <a:ext uri="{FF2B5EF4-FFF2-40B4-BE49-F238E27FC236}">
                    <a16:creationId xmlns:a16="http://schemas.microsoft.com/office/drawing/2014/main" id="{FC23953E-9573-4372-A6B8-D266F0EAEDD1}"/>
                  </a:ext>
                </a:extLst>
              </p:cNvPr>
              <p:cNvSpPr txBox="1"/>
              <p:nvPr/>
            </p:nvSpPr>
            <p:spPr>
              <a:xfrm>
                <a:off x="4483666" y="4046835"/>
                <a:ext cx="1141878"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Water Source at WWTP</a:t>
                </a:r>
              </a:p>
            </p:txBody>
          </p:sp>
        </p:grpSp>
        <p:sp>
          <p:nvSpPr>
            <p:cNvPr id="30" name="TextBox 29">
              <a:extLst>
                <a:ext uri="{FF2B5EF4-FFF2-40B4-BE49-F238E27FC236}">
                  <a16:creationId xmlns:a16="http://schemas.microsoft.com/office/drawing/2014/main" id="{CFCD1517-04E9-4BAB-9C43-147B6CAA6D8C}"/>
                </a:ext>
              </a:extLst>
            </p:cNvPr>
            <p:cNvSpPr txBox="1"/>
            <p:nvPr/>
          </p:nvSpPr>
          <p:spPr>
            <a:xfrm>
              <a:off x="4592813" y="5450701"/>
              <a:ext cx="15906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Cold Wastewater</a:t>
              </a:r>
            </a:p>
          </p:txBody>
        </p:sp>
        <p:cxnSp>
          <p:nvCxnSpPr>
            <p:cNvPr id="31" name="Straight Connector 30">
              <a:extLst>
                <a:ext uri="{FF2B5EF4-FFF2-40B4-BE49-F238E27FC236}">
                  <a16:creationId xmlns:a16="http://schemas.microsoft.com/office/drawing/2014/main" id="{4E5BF7BB-9CB0-4448-9124-A759E206F1B9}"/>
                </a:ext>
              </a:extLst>
            </p:cNvPr>
            <p:cNvCxnSpPr/>
            <p:nvPr/>
          </p:nvCxnSpPr>
          <p:spPr bwMode="auto">
            <a:xfrm>
              <a:off x="4972050" y="3727451"/>
              <a:ext cx="1308561"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C838800D-6AAB-46EF-927C-B8BB6D04440F}"/>
                </a:ext>
              </a:extLst>
            </p:cNvPr>
            <p:cNvCxnSpPr/>
            <p:nvPr/>
          </p:nvCxnSpPr>
          <p:spPr bwMode="auto">
            <a:xfrm flipV="1">
              <a:off x="6280611" y="3721100"/>
              <a:ext cx="0" cy="115570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9E60E4C5-CD81-4DB9-A9CE-C943EDA9D094}"/>
                </a:ext>
              </a:extLst>
            </p:cNvPr>
            <p:cNvCxnSpPr/>
            <p:nvPr/>
          </p:nvCxnSpPr>
          <p:spPr bwMode="auto">
            <a:xfrm>
              <a:off x="6279426" y="4420718"/>
              <a:ext cx="0" cy="473589"/>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554881E0-2390-4AF0-B246-6176D09A6CC4}"/>
                </a:ext>
              </a:extLst>
            </p:cNvPr>
            <p:cNvCxnSpPr/>
            <p:nvPr/>
          </p:nvCxnSpPr>
          <p:spPr bwMode="auto">
            <a:xfrm>
              <a:off x="7214366" y="4417330"/>
              <a:ext cx="0" cy="473589"/>
            </a:xfrm>
            <a:prstGeom prst="straightConnector1">
              <a:avLst/>
            </a:prstGeom>
            <a:solidFill>
              <a:schemeClr val="accent1"/>
            </a:solidFill>
            <a:ln w="57150" cap="flat" cmpd="sng" algn="ctr">
              <a:solidFill>
                <a:srgbClr val="76B3E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EF40C418-4F51-4FAD-869F-9536E5E0B9E9}"/>
                </a:ext>
              </a:extLst>
            </p:cNvPr>
            <p:cNvCxnSpPr/>
            <p:nvPr/>
          </p:nvCxnSpPr>
          <p:spPr bwMode="auto">
            <a:xfrm flipV="1">
              <a:off x="7214366" y="3690555"/>
              <a:ext cx="0" cy="1152144"/>
            </a:xfrm>
            <a:prstGeom prst="line">
              <a:avLst/>
            </a:prstGeom>
            <a:solidFill>
              <a:schemeClr val="accent1"/>
            </a:solidFill>
            <a:ln w="19050" cap="flat" cmpd="sng" algn="ctr">
              <a:solidFill>
                <a:srgbClr val="76B3E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49FF8341-6508-4AB1-9FAF-FAC0480594B8}"/>
                </a:ext>
              </a:extLst>
            </p:cNvPr>
            <p:cNvSpPr txBox="1"/>
            <p:nvPr/>
          </p:nvSpPr>
          <p:spPr>
            <a:xfrm>
              <a:off x="7115054" y="3435350"/>
              <a:ext cx="159067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Cold Clean Water</a:t>
              </a:r>
            </a:p>
          </p:txBody>
        </p:sp>
        <p:sp>
          <p:nvSpPr>
            <p:cNvPr id="37" name="TextBox 36">
              <a:extLst>
                <a:ext uri="{FF2B5EF4-FFF2-40B4-BE49-F238E27FC236}">
                  <a16:creationId xmlns:a16="http://schemas.microsoft.com/office/drawing/2014/main" id="{009E2C03-444D-4623-8CD6-3824019BE0F0}"/>
                </a:ext>
              </a:extLst>
            </p:cNvPr>
            <p:cNvSpPr txBox="1"/>
            <p:nvPr/>
          </p:nvSpPr>
          <p:spPr>
            <a:xfrm>
              <a:off x="9552771" y="4417196"/>
              <a:ext cx="1590675"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Hot Clean Water</a:t>
              </a:r>
            </a:p>
          </p:txBody>
        </p:sp>
        <p:grpSp>
          <p:nvGrpSpPr>
            <p:cNvPr id="38" name="Group 37">
              <a:extLst>
                <a:ext uri="{FF2B5EF4-FFF2-40B4-BE49-F238E27FC236}">
                  <a16:creationId xmlns:a16="http://schemas.microsoft.com/office/drawing/2014/main" id="{0CF9F3CD-74E5-4D9E-B021-6F729B02A67D}"/>
                </a:ext>
              </a:extLst>
            </p:cNvPr>
            <p:cNvGrpSpPr/>
            <p:nvPr/>
          </p:nvGrpSpPr>
          <p:grpSpPr>
            <a:xfrm>
              <a:off x="9186844" y="5066540"/>
              <a:ext cx="727198" cy="484561"/>
              <a:chOff x="9088631" y="5062956"/>
              <a:chExt cx="727198" cy="484561"/>
            </a:xfrm>
          </p:grpSpPr>
          <p:sp>
            <p:nvSpPr>
              <p:cNvPr id="39" name="Diagonal Stripe 38">
                <a:extLst>
                  <a:ext uri="{FF2B5EF4-FFF2-40B4-BE49-F238E27FC236}">
                    <a16:creationId xmlns:a16="http://schemas.microsoft.com/office/drawing/2014/main" id="{D6BC7DF3-54B8-424D-B3BA-2729AEDFACB1}"/>
                  </a:ext>
                </a:extLst>
              </p:cNvPr>
              <p:cNvSpPr/>
              <p:nvPr/>
            </p:nvSpPr>
            <p:spPr bwMode="auto">
              <a:xfrm>
                <a:off x="9088631" y="5094330"/>
                <a:ext cx="510706" cy="453187"/>
              </a:xfrm>
              <a:prstGeom prst="diagStripe">
                <a:avLst/>
              </a:prstGeom>
              <a:solidFill>
                <a:srgbClr val="9966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sp>
            <p:nvSpPr>
              <p:cNvPr id="40" name="Diagonal Stripe 39">
                <a:extLst>
                  <a:ext uri="{FF2B5EF4-FFF2-40B4-BE49-F238E27FC236}">
                    <a16:creationId xmlns:a16="http://schemas.microsoft.com/office/drawing/2014/main" id="{CA263A35-72A1-4252-A07C-E46C78AEE542}"/>
                  </a:ext>
                </a:extLst>
              </p:cNvPr>
              <p:cNvSpPr/>
              <p:nvPr/>
            </p:nvSpPr>
            <p:spPr bwMode="auto">
              <a:xfrm flipH="1" flipV="1">
                <a:off x="9305123" y="5062956"/>
                <a:ext cx="510706" cy="453187"/>
              </a:xfrm>
              <a:prstGeom prst="diagStripe">
                <a:avLst/>
              </a:prstGeom>
              <a:solidFill>
                <a:srgbClr val="9966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Neue Light" charset="0"/>
                </a:endParaRPr>
              </a:p>
            </p:txBody>
          </p:sp>
        </p:grpSp>
      </p:grpSp>
    </p:spTree>
    <p:extLst>
      <p:ext uri="{BB962C8B-B14F-4D97-AF65-F5344CB8AC3E}">
        <p14:creationId xmlns:p14="http://schemas.microsoft.com/office/powerpoint/2010/main" val="3038749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E19DAA0-2843-4507-9DD9-29234AC74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1"/>
          <a:stretch/>
        </p:blipFill>
        <p:spPr bwMode="auto">
          <a:xfrm>
            <a:off x="5484373" y="1535704"/>
            <a:ext cx="6295721" cy="432032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6295721" cy="3970318"/>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Wastewater, food, or other organic waste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Anaerobic digestion -&gt; methane gas (pollutant and energy source)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Generate heat, power</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Many different types of systems</a:t>
            </a:r>
          </a:p>
          <a:p>
            <a:endParaRPr lang="en-US" sz="2100" dirty="0">
              <a:latin typeface="Avenir LT Std 65 Medium" panose="020B0603020203020204" pitchFamily="34" charset="0"/>
            </a:endParaRPr>
          </a:p>
          <a:p>
            <a:r>
              <a:rPr lang="en-US" sz="2100" dirty="0">
                <a:latin typeface="Avenir LT Std 65 Medium" panose="020B0603020203020204" pitchFamily="34" charset="0"/>
              </a:rPr>
              <a:t>5.     Pipeline quality</a:t>
            </a: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Biogas Systems</a:t>
            </a:r>
          </a:p>
        </p:txBody>
      </p:sp>
      <p:sp>
        <p:nvSpPr>
          <p:cNvPr id="5" name="Rectangle 4">
            <a:extLst>
              <a:ext uri="{FF2B5EF4-FFF2-40B4-BE49-F238E27FC236}">
                <a16:creationId xmlns:a16="http://schemas.microsoft.com/office/drawing/2014/main" id="{610AD2D4-1411-4A91-AA78-51598A0F2668}"/>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967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Biogas Considerations</a:t>
            </a:r>
          </a:p>
        </p:txBody>
      </p:sp>
      <p:pic>
        <p:nvPicPr>
          <p:cNvPr id="9" name="Picture 8" descr="Logo&#10;&#10;Description automatically generated">
            <a:extLst>
              <a:ext uri="{FF2B5EF4-FFF2-40B4-BE49-F238E27FC236}">
                <a16:creationId xmlns:a16="http://schemas.microsoft.com/office/drawing/2014/main" id="{342C48E3-611B-4B27-A596-4212D2772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9070" y="5914554"/>
            <a:ext cx="1628576" cy="732879"/>
          </a:xfrm>
          <a:prstGeom prst="rect">
            <a:avLst/>
          </a:prstGeom>
        </p:spPr>
      </p:pic>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6295721" cy="3647152"/>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Pollutant: Do not suggest creating if you do not want to use it to full potential (future headache). Flare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Consider future regulations on greenhouse gases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Maintenance considerations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Siloxane removal, H2S and moisture removal</a:t>
            </a: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pic>
        <p:nvPicPr>
          <p:cNvPr id="8194" name="Picture 2" descr="ZEECO PRODUCTS &amp;amp; INDUSTRIES | Flares | Biogas &amp;amp; Landfill">
            <a:extLst>
              <a:ext uri="{FF2B5EF4-FFF2-40B4-BE49-F238E27FC236}">
                <a16:creationId xmlns:a16="http://schemas.microsoft.com/office/drawing/2014/main" id="{D5FD9FBA-05E2-4BF3-9AED-B648F0DF8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741933"/>
            <a:ext cx="4410075" cy="5905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8F2B6A4-7D04-4775-812A-4989AD0B1A62}"/>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7197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Solar Systems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6295721" cy="3000821"/>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Solar Photovoltaic (PV) vs Solar Thermal</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1" name="Rectangle 10">
            <a:extLst>
              <a:ext uri="{FF2B5EF4-FFF2-40B4-BE49-F238E27FC236}">
                <a16:creationId xmlns:a16="http://schemas.microsoft.com/office/drawing/2014/main" id="{A5605C41-C276-4147-B759-C6C13597CAD4}"/>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Barbados Is Way Ahead On Solar — Solar In The City">
            <a:extLst>
              <a:ext uri="{FF2B5EF4-FFF2-40B4-BE49-F238E27FC236}">
                <a16:creationId xmlns:a16="http://schemas.microsoft.com/office/drawing/2014/main" id="{3EECF90C-7829-44F3-BF61-CDCBAE315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2" y="2507283"/>
            <a:ext cx="4694264" cy="2915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0E1B41-349B-4BDF-8D73-BE3AB2B47305}"/>
              </a:ext>
            </a:extLst>
          </p:cNvPr>
          <p:cNvSpPr txBox="1"/>
          <p:nvPr/>
        </p:nvSpPr>
        <p:spPr>
          <a:xfrm>
            <a:off x="1165269" y="5866511"/>
            <a:ext cx="2807493" cy="369332"/>
          </a:xfrm>
          <a:prstGeom prst="rect">
            <a:avLst/>
          </a:prstGeom>
          <a:noFill/>
        </p:spPr>
        <p:txBody>
          <a:bodyPr wrap="square" rtlCol="0">
            <a:spAutoFit/>
          </a:bodyPr>
          <a:lstStyle/>
          <a:p>
            <a:r>
              <a:rPr lang="en-US" dirty="0"/>
              <a:t>Solar Thermal (Hot Water)</a:t>
            </a:r>
          </a:p>
        </p:txBody>
      </p:sp>
      <p:pic>
        <p:nvPicPr>
          <p:cNvPr id="2050" name="Picture 2" descr="The 5 Countries That Produce the Most Solar Energy">
            <a:extLst>
              <a:ext uri="{FF2B5EF4-FFF2-40B4-BE49-F238E27FC236}">
                <a16:creationId xmlns:a16="http://schemas.microsoft.com/office/drawing/2014/main" id="{D62215AA-D370-4061-ADEB-F0160666D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281" y="2258503"/>
            <a:ext cx="5214085" cy="34760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F5D0D8-E557-4A01-AEFF-C72BC3D06DBC}"/>
              </a:ext>
            </a:extLst>
          </p:cNvPr>
          <p:cNvSpPr txBox="1"/>
          <p:nvPr/>
        </p:nvSpPr>
        <p:spPr>
          <a:xfrm>
            <a:off x="7864646" y="5880862"/>
            <a:ext cx="2807493" cy="369332"/>
          </a:xfrm>
          <a:prstGeom prst="rect">
            <a:avLst/>
          </a:prstGeom>
          <a:noFill/>
        </p:spPr>
        <p:txBody>
          <a:bodyPr wrap="square" rtlCol="0">
            <a:spAutoFit/>
          </a:bodyPr>
          <a:lstStyle/>
          <a:p>
            <a:r>
              <a:rPr lang="en-US" dirty="0"/>
              <a:t>Solar PV</a:t>
            </a:r>
          </a:p>
        </p:txBody>
      </p:sp>
    </p:spTree>
    <p:extLst>
      <p:ext uri="{BB962C8B-B14F-4D97-AF65-F5344CB8AC3E}">
        <p14:creationId xmlns:p14="http://schemas.microsoft.com/office/powerpoint/2010/main" val="3412854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Solar PV Systems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6295721" cy="4616648"/>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Creates electricity from sunlight</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Low maintenance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Utility policies and rates are very important</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Net metering</a:t>
            </a: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1" name="Rectangle 10">
            <a:extLst>
              <a:ext uri="{FF2B5EF4-FFF2-40B4-BE49-F238E27FC236}">
                <a16:creationId xmlns:a16="http://schemas.microsoft.com/office/drawing/2014/main" id="{A5605C41-C276-4147-B759-C6C13597CAD4}"/>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B2E696AF-CF19-4311-A9B1-61A0FF2AE9C9}"/>
              </a:ext>
            </a:extLst>
          </p:cNvPr>
          <p:cNvGrpSpPr/>
          <p:nvPr/>
        </p:nvGrpSpPr>
        <p:grpSpPr>
          <a:xfrm>
            <a:off x="6897950" y="705648"/>
            <a:ext cx="4567648" cy="4567648"/>
            <a:chOff x="6155120" y="1383210"/>
            <a:chExt cx="4567648" cy="4567648"/>
          </a:xfrm>
        </p:grpSpPr>
        <p:pic>
          <p:nvPicPr>
            <p:cNvPr id="7" name="Picture 6">
              <a:extLst>
                <a:ext uri="{FF2B5EF4-FFF2-40B4-BE49-F238E27FC236}">
                  <a16:creationId xmlns:a16="http://schemas.microsoft.com/office/drawing/2014/main" id="{ED3D9475-A13B-434B-9E53-9886654A217C}"/>
                </a:ext>
              </a:extLst>
            </p:cNvPr>
            <p:cNvPicPr>
              <a:picLocks noChangeAspect="1"/>
            </p:cNvPicPr>
            <p:nvPr/>
          </p:nvPicPr>
          <p:blipFill>
            <a:blip r:embed="rId3"/>
            <a:stretch>
              <a:fillRect/>
            </a:stretch>
          </p:blipFill>
          <p:spPr>
            <a:xfrm>
              <a:off x="6155120" y="1383210"/>
              <a:ext cx="4567648" cy="4567648"/>
            </a:xfrm>
            <a:prstGeom prst="rect">
              <a:avLst/>
            </a:prstGeom>
          </p:spPr>
        </p:pic>
        <p:sp>
          <p:nvSpPr>
            <p:cNvPr id="8" name="TextBox 7">
              <a:extLst>
                <a:ext uri="{FF2B5EF4-FFF2-40B4-BE49-F238E27FC236}">
                  <a16:creationId xmlns:a16="http://schemas.microsoft.com/office/drawing/2014/main" id="{515836A5-684E-4883-B1A3-9322AA952EFB}"/>
                </a:ext>
              </a:extLst>
            </p:cNvPr>
            <p:cNvSpPr txBox="1"/>
            <p:nvPr/>
          </p:nvSpPr>
          <p:spPr>
            <a:xfrm>
              <a:off x="7450202" y="3517460"/>
              <a:ext cx="1977483" cy="369332"/>
            </a:xfrm>
            <a:prstGeom prst="rect">
              <a:avLst/>
            </a:prstGeom>
            <a:noFill/>
          </p:spPr>
          <p:txBody>
            <a:bodyPr wrap="square" rtlCol="0">
              <a:spAutoFit/>
            </a:bodyPr>
            <a:lstStyle/>
            <a:p>
              <a:pPr algn="ctr"/>
              <a:r>
                <a:rPr lang="en-US" sz="1800" b="1" dirty="0">
                  <a:solidFill>
                    <a:srgbClr val="898A8D"/>
                  </a:solidFill>
                  <a:latin typeface="Arial" panose="020B0604020202020204" pitchFamily="34" charset="0"/>
                  <a:cs typeface="Arial" panose="020B0604020202020204" pitchFamily="34" charset="0"/>
                </a:rPr>
                <a:t>Net Metering</a:t>
              </a:r>
            </a:p>
          </p:txBody>
        </p:sp>
      </p:grpSp>
    </p:spTree>
    <p:extLst>
      <p:ext uri="{BB962C8B-B14F-4D97-AF65-F5344CB8AC3E}">
        <p14:creationId xmlns:p14="http://schemas.microsoft.com/office/powerpoint/2010/main" val="2451963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747730" y="1517238"/>
            <a:ext cx="9879479" cy="584775"/>
          </a:xfrm>
          <a:prstGeom prst="rect">
            <a:avLst/>
          </a:prstGeom>
          <a:noFill/>
        </p:spPr>
        <p:txBody>
          <a:bodyPr wrap="square" rtlCol="0">
            <a:spAutoFit/>
          </a:bodyPr>
          <a:lstStyle/>
          <a:p>
            <a:r>
              <a:rPr lang="en-US" sz="3200" dirty="0">
                <a:latin typeface="AvenirNext LT Pro Bold" panose="020B0804020202020204" pitchFamily="34" charset="0"/>
              </a:rPr>
              <a:t>Daily Balance</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47728" y="194620"/>
            <a:ext cx="4863800" cy="907941"/>
          </a:xfrm>
          <a:prstGeom prst="rect">
            <a:avLst/>
          </a:prstGeom>
          <a:noFill/>
        </p:spPr>
        <p:txBody>
          <a:bodyPr wrap="square" rtlCol="0">
            <a:spAutoFit/>
          </a:bodyPr>
          <a:lstStyle/>
          <a:p>
            <a:r>
              <a:rPr lang="en-US" sz="3200" dirty="0">
                <a:solidFill>
                  <a:srgbClr val="27387D"/>
                </a:solidFill>
                <a:latin typeface="Avenir LT Std 65 Medium" panose="020B0603020203020204" pitchFamily="34" charset="0"/>
              </a:rPr>
              <a:t>Utility Policy – Net Metering</a:t>
            </a:r>
          </a:p>
          <a:p>
            <a:endParaRPr lang="en-US" sz="2100" dirty="0">
              <a:solidFill>
                <a:srgbClr val="27387D"/>
              </a:solidFill>
              <a:latin typeface="Avenir LT Std 65 Medium" panose="020B0603020203020204" pitchFamily="34" charset="0"/>
            </a:endParaRPr>
          </a:p>
        </p:txBody>
      </p:sp>
      <p:pic>
        <p:nvPicPr>
          <p:cNvPr id="7174" name="Picture 6" descr="Net metering in Indiana - Solar United Neighbors">
            <a:extLst>
              <a:ext uri="{FF2B5EF4-FFF2-40B4-BE49-F238E27FC236}">
                <a16:creationId xmlns:a16="http://schemas.microsoft.com/office/drawing/2014/main" id="{B64BBCB8-9447-4A69-90BC-7FABDDB3F64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07527" y="1102561"/>
            <a:ext cx="6803129" cy="24395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et Metering For Solar Panels | EnergySage">
            <a:extLst>
              <a:ext uri="{FF2B5EF4-FFF2-40B4-BE49-F238E27FC236}">
                <a16:creationId xmlns:a16="http://schemas.microsoft.com/office/drawing/2014/main" id="{5193496D-5879-407F-BFBA-A5145ECE22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05137" y="3731323"/>
            <a:ext cx="5033902" cy="30136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A61797-4F02-469A-BC73-575284FCE55C}"/>
              </a:ext>
            </a:extLst>
          </p:cNvPr>
          <p:cNvSpPr txBox="1"/>
          <p:nvPr/>
        </p:nvSpPr>
        <p:spPr>
          <a:xfrm>
            <a:off x="747729" y="4702029"/>
            <a:ext cx="9879479" cy="584775"/>
          </a:xfrm>
          <a:prstGeom prst="rect">
            <a:avLst/>
          </a:prstGeom>
          <a:noFill/>
        </p:spPr>
        <p:txBody>
          <a:bodyPr wrap="square" rtlCol="0">
            <a:spAutoFit/>
          </a:bodyPr>
          <a:lstStyle/>
          <a:p>
            <a:r>
              <a:rPr lang="en-US" sz="3200" dirty="0">
                <a:latin typeface="AvenirNext LT Pro Bold" panose="020B0804020202020204" pitchFamily="34" charset="0"/>
              </a:rPr>
              <a:t>Yearly Balance</a:t>
            </a:r>
          </a:p>
        </p:txBody>
      </p:sp>
      <p:sp>
        <p:nvSpPr>
          <p:cNvPr id="7" name="Rectangle 6">
            <a:extLst>
              <a:ext uri="{FF2B5EF4-FFF2-40B4-BE49-F238E27FC236}">
                <a16:creationId xmlns:a16="http://schemas.microsoft.com/office/drawing/2014/main" id="{76BC27C4-4C99-4A39-8D3A-8486E0426A9D}"/>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598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Solar: Additional Considerations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9976767" cy="4293483"/>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Space on site (Facility Planning)</a:t>
            </a:r>
          </a:p>
          <a:p>
            <a:pPr marL="914400" lvl="1" indent="-457200">
              <a:buFont typeface="+mj-lt"/>
              <a:buAutoNum type="alphaLcPeriod"/>
            </a:pPr>
            <a:r>
              <a:rPr lang="en-US" sz="2100" dirty="0">
                <a:latin typeface="Avenir LT Std 65 Medium" panose="020B0603020203020204" pitchFamily="34" charset="0"/>
              </a:rPr>
              <a:t>Mounting style. Soil conditions. Setbacks. Obstructions. Soil grading</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Quality (Tier 1 equipment): Degradation, lifetime, </a:t>
            </a:r>
            <a:r>
              <a:rPr lang="en-US" sz="2100" dirty="0" err="1">
                <a:latin typeface="Avenir LT Std 65 Medium" panose="020B0603020203020204" pitchFamily="34" charset="0"/>
              </a:rPr>
              <a:t>etc</a:t>
            </a: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Warranties</a:t>
            </a: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pic>
        <p:nvPicPr>
          <p:cNvPr id="11" name="Picture 10">
            <a:extLst>
              <a:ext uri="{FF2B5EF4-FFF2-40B4-BE49-F238E27FC236}">
                <a16:creationId xmlns:a16="http://schemas.microsoft.com/office/drawing/2014/main" id="{CCF94CBE-ABB3-4735-9C31-6B944F1D7B49}"/>
              </a:ext>
            </a:extLst>
          </p:cNvPr>
          <p:cNvPicPr>
            <a:picLocks noChangeAspect="1"/>
          </p:cNvPicPr>
          <p:nvPr/>
        </p:nvPicPr>
        <p:blipFill>
          <a:blip r:embed="rId3"/>
          <a:stretch>
            <a:fillRect/>
          </a:stretch>
        </p:blipFill>
        <p:spPr>
          <a:xfrm>
            <a:off x="4585760" y="3064806"/>
            <a:ext cx="1628576" cy="3141682"/>
          </a:xfrm>
          <a:prstGeom prst="rect">
            <a:avLst/>
          </a:prstGeom>
        </p:spPr>
      </p:pic>
      <p:pic>
        <p:nvPicPr>
          <p:cNvPr id="12" name="Picture 11">
            <a:extLst>
              <a:ext uri="{FF2B5EF4-FFF2-40B4-BE49-F238E27FC236}">
                <a16:creationId xmlns:a16="http://schemas.microsoft.com/office/drawing/2014/main" id="{D3A8C60D-64F6-46A3-BE95-E403B8B207F2}"/>
              </a:ext>
            </a:extLst>
          </p:cNvPr>
          <p:cNvPicPr>
            <a:picLocks noChangeAspect="1"/>
          </p:cNvPicPr>
          <p:nvPr/>
        </p:nvPicPr>
        <p:blipFill>
          <a:blip r:embed="rId4"/>
          <a:stretch>
            <a:fillRect/>
          </a:stretch>
        </p:blipFill>
        <p:spPr>
          <a:xfrm>
            <a:off x="7325475" y="3064805"/>
            <a:ext cx="4253717" cy="2712331"/>
          </a:xfrm>
          <a:prstGeom prst="rect">
            <a:avLst/>
          </a:prstGeom>
        </p:spPr>
      </p:pic>
      <p:pic>
        <p:nvPicPr>
          <p:cNvPr id="13" name="Picture 12">
            <a:extLst>
              <a:ext uri="{FF2B5EF4-FFF2-40B4-BE49-F238E27FC236}">
                <a16:creationId xmlns:a16="http://schemas.microsoft.com/office/drawing/2014/main" id="{97D65E8A-6644-4415-8D7A-902C1A7645CE}"/>
              </a:ext>
            </a:extLst>
          </p:cNvPr>
          <p:cNvPicPr>
            <a:picLocks noChangeAspect="1"/>
          </p:cNvPicPr>
          <p:nvPr/>
        </p:nvPicPr>
        <p:blipFill>
          <a:blip r:embed="rId5"/>
          <a:stretch>
            <a:fillRect/>
          </a:stretch>
        </p:blipFill>
        <p:spPr>
          <a:xfrm>
            <a:off x="1676929" y="3657600"/>
            <a:ext cx="1331464" cy="2548888"/>
          </a:xfrm>
          <a:prstGeom prst="rect">
            <a:avLst/>
          </a:prstGeom>
        </p:spPr>
      </p:pic>
      <p:sp>
        <p:nvSpPr>
          <p:cNvPr id="10" name="Rectangle 9">
            <a:extLst>
              <a:ext uri="{FF2B5EF4-FFF2-40B4-BE49-F238E27FC236}">
                <a16:creationId xmlns:a16="http://schemas.microsoft.com/office/drawing/2014/main" id="{BBE80F08-9B50-4480-992E-C0CBE696ED1E}"/>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D9B8087-1445-4870-AB9C-4CD4A23B4BB9}"/>
              </a:ext>
            </a:extLst>
          </p:cNvPr>
          <p:cNvSpPr txBox="1"/>
          <p:nvPr/>
        </p:nvSpPr>
        <p:spPr>
          <a:xfrm>
            <a:off x="7844883" y="5479996"/>
            <a:ext cx="3214899" cy="215444"/>
          </a:xfrm>
          <a:prstGeom prst="rect">
            <a:avLst/>
          </a:prstGeom>
          <a:noFill/>
        </p:spPr>
        <p:txBody>
          <a:bodyPr wrap="square" rtlCol="0">
            <a:spAutoFit/>
          </a:bodyPr>
          <a:lstStyle/>
          <a:p>
            <a:r>
              <a:rPr lang="en-US" sz="800" b="1"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Source: </a:t>
            </a:r>
            <a:r>
              <a:rPr lang="en-US" sz="800"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Preformed Line Products, Power </a:t>
            </a:r>
            <a:r>
              <a:rPr lang="en-US" sz="800" i="1" dirty="0" err="1">
                <a:solidFill>
                  <a:srgbClr val="898A8D"/>
                </a:solidFill>
                <a:latin typeface="Arial" panose="020B0604020202020204" pitchFamily="34" charset="0"/>
                <a:ea typeface="Times New Roman" panose="02020603050405020304" pitchFamily="18" charset="0"/>
                <a:cs typeface="Times New Roman" panose="02020603050405020304" pitchFamily="18" charset="0"/>
              </a:rPr>
              <a:t>Peak</a:t>
            </a:r>
            <a:r>
              <a:rPr lang="en-US" sz="800" i="1" baseline="30000" dirty="0" err="1">
                <a:solidFill>
                  <a:srgbClr val="898A8D"/>
                </a:solidFill>
                <a:latin typeface="Arial" panose="020B0604020202020204" pitchFamily="34" charset="0"/>
                <a:ea typeface="Times New Roman" panose="02020603050405020304" pitchFamily="18" charset="0"/>
                <a:cs typeface="Times New Roman" panose="02020603050405020304" pitchFamily="18" charset="0"/>
              </a:rPr>
              <a:t>TM</a:t>
            </a:r>
            <a:r>
              <a:rPr lang="en-US" sz="800"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 AL, June 2017</a:t>
            </a:r>
            <a:endParaRPr lang="en-US" sz="800" i="1" dirty="0">
              <a:solidFill>
                <a:srgbClr val="898A8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035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583026" y="315935"/>
            <a:ext cx="9879479" cy="584775"/>
          </a:xfrm>
          <a:prstGeom prst="rect">
            <a:avLst/>
          </a:prstGeom>
          <a:noFill/>
        </p:spPr>
        <p:txBody>
          <a:bodyPr wrap="square" rtlCol="0">
            <a:spAutoFit/>
          </a:bodyPr>
          <a:lstStyle/>
          <a:p>
            <a:r>
              <a:rPr lang="en-US" sz="3200" dirty="0">
                <a:latin typeface="AvenirNext LT Pro Bold" panose="020B0804020202020204" pitchFamily="34" charset="0"/>
              </a:rPr>
              <a:t>Solar Mounting</a:t>
            </a:r>
          </a:p>
        </p:txBody>
      </p:sp>
      <p:sp>
        <p:nvSpPr>
          <p:cNvPr id="10" name="Rectangle 9">
            <a:extLst>
              <a:ext uri="{FF2B5EF4-FFF2-40B4-BE49-F238E27FC236}">
                <a16:creationId xmlns:a16="http://schemas.microsoft.com/office/drawing/2014/main" id="{2532ABA6-B946-4B37-841D-34D3DF269EE7}"/>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One of the world&amp;#39;s largest floating solar farms opens in Singapore |  Euronews">
            <a:extLst>
              <a:ext uri="{FF2B5EF4-FFF2-40B4-BE49-F238E27FC236}">
                <a16:creationId xmlns:a16="http://schemas.microsoft.com/office/drawing/2014/main" id="{FF57D3C5-C17C-4D41-B97F-891D4ADA3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55451"/>
            <a:ext cx="5876498" cy="33055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dvanced Energy Technology of the Week: Residential and Commercial Building  Solar Power">
            <a:extLst>
              <a:ext uri="{FF2B5EF4-FFF2-40B4-BE49-F238E27FC236}">
                <a16:creationId xmlns:a16="http://schemas.microsoft.com/office/drawing/2014/main" id="{51E69D1A-1BB6-4E75-8C90-4A6A0EA4F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718" y="3981532"/>
            <a:ext cx="8077959" cy="27778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rge Scale Ground Mount – Essex Energy Corporation">
            <a:extLst>
              <a:ext uri="{FF2B5EF4-FFF2-40B4-BE49-F238E27FC236}">
                <a16:creationId xmlns:a16="http://schemas.microsoft.com/office/drawing/2014/main" id="{C213AEBA-79BA-47AF-A6FE-BF83904A6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04" y="922764"/>
            <a:ext cx="5646957" cy="305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660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2306AB-76F4-4E1F-BB68-879085BDD7F3}"/>
              </a:ext>
            </a:extLst>
          </p:cNvPr>
          <p:cNvPicPr>
            <a:picLocks noChangeAspect="1"/>
          </p:cNvPicPr>
          <p:nvPr/>
        </p:nvPicPr>
        <p:blipFill rotWithShape="1">
          <a:blip r:embed="rId3"/>
          <a:srcRect b="10455"/>
          <a:stretch/>
        </p:blipFill>
        <p:spPr>
          <a:xfrm>
            <a:off x="5135627" y="3155684"/>
            <a:ext cx="6810374" cy="3235491"/>
          </a:xfrm>
          <a:prstGeom prst="rect">
            <a:avLst/>
          </a:prstGeom>
        </p:spPr>
      </p:pic>
      <p:sp>
        <p:nvSpPr>
          <p:cNvPr id="14" name="TextBox 13">
            <a:extLst>
              <a:ext uri="{FF2B5EF4-FFF2-40B4-BE49-F238E27FC236}">
                <a16:creationId xmlns:a16="http://schemas.microsoft.com/office/drawing/2014/main" id="{CF884502-DB78-43A6-A066-DAA92E7A8D94}"/>
              </a:ext>
            </a:extLst>
          </p:cNvPr>
          <p:cNvSpPr txBox="1"/>
          <p:nvPr/>
        </p:nvSpPr>
        <p:spPr>
          <a:xfrm>
            <a:off x="669654" y="739447"/>
            <a:ext cx="9879479" cy="584775"/>
          </a:xfrm>
          <a:prstGeom prst="rect">
            <a:avLst/>
          </a:prstGeom>
          <a:noFill/>
        </p:spPr>
        <p:txBody>
          <a:bodyPr wrap="square" rtlCol="0">
            <a:spAutoFit/>
          </a:bodyPr>
          <a:lstStyle/>
          <a:p>
            <a:r>
              <a:rPr lang="en-US" sz="3200" dirty="0">
                <a:latin typeface="AvenirNext LT Pro Bold" panose="020B0804020202020204" pitchFamily="34" charset="0"/>
              </a:rPr>
              <a:t>Earth Vent</a:t>
            </a:r>
          </a:p>
        </p:txBody>
      </p:sp>
      <p:sp>
        <p:nvSpPr>
          <p:cNvPr id="10" name="Rectangle 9">
            <a:extLst>
              <a:ext uri="{FF2B5EF4-FFF2-40B4-BE49-F238E27FC236}">
                <a16:creationId xmlns:a16="http://schemas.microsoft.com/office/drawing/2014/main" id="{2532ABA6-B946-4B37-841D-34D3DF269EE7}"/>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B58680C-1058-475D-89E5-5B70AA8B1960}"/>
              </a:ext>
            </a:extLst>
          </p:cNvPr>
          <p:cNvSpPr txBox="1"/>
          <p:nvPr/>
        </p:nvSpPr>
        <p:spPr>
          <a:xfrm>
            <a:off x="726402" y="1535704"/>
            <a:ext cx="4322599" cy="5262979"/>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Utilizes consistent geothermal temperatures to heat/cool ventilation air flow</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Relatively simple/passive system</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Low-cost operation</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Can be paired with additional technologies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Particularly applicable to rated spaces that require significant ventilation</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pic>
        <p:nvPicPr>
          <p:cNvPr id="3" name="Picture 2">
            <a:extLst>
              <a:ext uri="{FF2B5EF4-FFF2-40B4-BE49-F238E27FC236}">
                <a16:creationId xmlns:a16="http://schemas.microsoft.com/office/drawing/2014/main" id="{A35128BA-CF53-4018-A7E6-7DC289FF573C}"/>
              </a:ext>
            </a:extLst>
          </p:cNvPr>
          <p:cNvPicPr>
            <a:picLocks noChangeAspect="1"/>
          </p:cNvPicPr>
          <p:nvPr/>
        </p:nvPicPr>
        <p:blipFill>
          <a:blip r:embed="rId4"/>
          <a:stretch>
            <a:fillRect/>
          </a:stretch>
        </p:blipFill>
        <p:spPr>
          <a:xfrm>
            <a:off x="5135626" y="231509"/>
            <a:ext cx="6810375" cy="2924175"/>
          </a:xfrm>
          <a:prstGeom prst="rect">
            <a:avLst/>
          </a:prstGeom>
        </p:spPr>
      </p:pic>
    </p:spTree>
    <p:extLst>
      <p:ext uri="{BB962C8B-B14F-4D97-AF65-F5344CB8AC3E}">
        <p14:creationId xmlns:p14="http://schemas.microsoft.com/office/powerpoint/2010/main" val="1315108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2306AB-76F4-4E1F-BB68-879085BDD7F3}"/>
              </a:ext>
            </a:extLst>
          </p:cNvPr>
          <p:cNvPicPr>
            <a:picLocks noChangeAspect="1"/>
          </p:cNvPicPr>
          <p:nvPr/>
        </p:nvPicPr>
        <p:blipFill rotWithShape="1">
          <a:blip r:embed="rId3"/>
          <a:srcRect b="10455"/>
          <a:stretch/>
        </p:blipFill>
        <p:spPr>
          <a:xfrm>
            <a:off x="5135627" y="3155684"/>
            <a:ext cx="6810374" cy="3235491"/>
          </a:xfrm>
          <a:prstGeom prst="rect">
            <a:avLst/>
          </a:prstGeom>
        </p:spPr>
      </p:pic>
      <p:sp>
        <p:nvSpPr>
          <p:cNvPr id="14" name="TextBox 13">
            <a:extLst>
              <a:ext uri="{FF2B5EF4-FFF2-40B4-BE49-F238E27FC236}">
                <a16:creationId xmlns:a16="http://schemas.microsoft.com/office/drawing/2014/main" id="{CF884502-DB78-43A6-A066-DAA92E7A8D94}"/>
              </a:ext>
            </a:extLst>
          </p:cNvPr>
          <p:cNvSpPr txBox="1"/>
          <p:nvPr/>
        </p:nvSpPr>
        <p:spPr>
          <a:xfrm>
            <a:off x="669654" y="739447"/>
            <a:ext cx="9879479" cy="584775"/>
          </a:xfrm>
          <a:prstGeom prst="rect">
            <a:avLst/>
          </a:prstGeom>
          <a:noFill/>
        </p:spPr>
        <p:txBody>
          <a:bodyPr wrap="square" rtlCol="0">
            <a:spAutoFit/>
          </a:bodyPr>
          <a:lstStyle/>
          <a:p>
            <a:r>
              <a:rPr lang="en-US" sz="3200" dirty="0">
                <a:latin typeface="AvenirNext LT Pro Bold" panose="020B0804020202020204" pitchFamily="34" charset="0"/>
              </a:rPr>
              <a:t>Earth Vent Considerations</a:t>
            </a:r>
          </a:p>
        </p:txBody>
      </p:sp>
      <p:sp>
        <p:nvSpPr>
          <p:cNvPr id="10" name="Rectangle 9">
            <a:extLst>
              <a:ext uri="{FF2B5EF4-FFF2-40B4-BE49-F238E27FC236}">
                <a16:creationId xmlns:a16="http://schemas.microsoft.com/office/drawing/2014/main" id="{2532ABA6-B946-4B37-841D-34D3DF269EE7}"/>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B58680C-1058-475D-89E5-5B70AA8B1960}"/>
              </a:ext>
            </a:extLst>
          </p:cNvPr>
          <p:cNvSpPr txBox="1"/>
          <p:nvPr/>
        </p:nvSpPr>
        <p:spPr>
          <a:xfrm>
            <a:off x="726402" y="1535704"/>
            <a:ext cx="4322599" cy="3000821"/>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Space on site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Size of space being ventilated (affects size of system)</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Soil conditions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pic>
        <p:nvPicPr>
          <p:cNvPr id="3" name="Picture 2">
            <a:extLst>
              <a:ext uri="{FF2B5EF4-FFF2-40B4-BE49-F238E27FC236}">
                <a16:creationId xmlns:a16="http://schemas.microsoft.com/office/drawing/2014/main" id="{A35128BA-CF53-4018-A7E6-7DC289FF573C}"/>
              </a:ext>
            </a:extLst>
          </p:cNvPr>
          <p:cNvPicPr>
            <a:picLocks noChangeAspect="1"/>
          </p:cNvPicPr>
          <p:nvPr/>
        </p:nvPicPr>
        <p:blipFill>
          <a:blip r:embed="rId4"/>
          <a:stretch>
            <a:fillRect/>
          </a:stretch>
        </p:blipFill>
        <p:spPr>
          <a:xfrm>
            <a:off x="5135626" y="231509"/>
            <a:ext cx="6810375" cy="2924175"/>
          </a:xfrm>
          <a:prstGeom prst="rect">
            <a:avLst/>
          </a:prstGeom>
        </p:spPr>
      </p:pic>
    </p:spTree>
    <p:extLst>
      <p:ext uri="{BB962C8B-B14F-4D97-AF65-F5344CB8AC3E}">
        <p14:creationId xmlns:p14="http://schemas.microsoft.com/office/powerpoint/2010/main" val="93405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Importance of Critical Infrastructure</a:t>
            </a:r>
          </a:p>
        </p:txBody>
      </p:sp>
      <p:sp>
        <p:nvSpPr>
          <p:cNvPr id="5" name="Rectangle 4">
            <a:extLst>
              <a:ext uri="{FF2B5EF4-FFF2-40B4-BE49-F238E27FC236}">
                <a16:creationId xmlns:a16="http://schemas.microsoft.com/office/drawing/2014/main" id="{03B78273-EBFC-429E-BE61-EAEBE7C8E261}"/>
              </a:ext>
            </a:extLst>
          </p:cNvPr>
          <p:cNvSpPr/>
          <p:nvPr/>
        </p:nvSpPr>
        <p:spPr>
          <a:xfrm>
            <a:off x="0" y="6689558"/>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6617DCB-B7B6-4F05-94EE-7DDB70F70F42}"/>
              </a:ext>
            </a:extLst>
          </p:cNvPr>
          <p:cNvPicPr>
            <a:picLocks noChangeAspect="1"/>
          </p:cNvPicPr>
          <p:nvPr/>
        </p:nvPicPr>
        <p:blipFill>
          <a:blip r:embed="rId3"/>
          <a:stretch>
            <a:fillRect/>
          </a:stretch>
        </p:blipFill>
        <p:spPr>
          <a:xfrm>
            <a:off x="2338940" y="1352152"/>
            <a:ext cx="7108206" cy="5102890"/>
          </a:xfrm>
          <a:prstGeom prst="rect">
            <a:avLst/>
          </a:prstGeom>
        </p:spPr>
      </p:pic>
    </p:spTree>
    <p:extLst>
      <p:ext uri="{BB962C8B-B14F-4D97-AF65-F5344CB8AC3E}">
        <p14:creationId xmlns:p14="http://schemas.microsoft.com/office/powerpoint/2010/main" val="2688906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Wind Power</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3" y="1535704"/>
            <a:ext cx="5369598" cy="4939814"/>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Very cost-effective at large scales (utility scale)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Technology always changing</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Space considerations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Currently maintenance appears prohibitively expensive at small scales</a:t>
            </a: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pic>
        <p:nvPicPr>
          <p:cNvPr id="10242" name="Picture 2" descr="Wind Energy Pros And Cons: The True Advantage Of Wind Power">
            <a:extLst>
              <a:ext uri="{FF2B5EF4-FFF2-40B4-BE49-F238E27FC236}">
                <a16:creationId xmlns:a16="http://schemas.microsoft.com/office/drawing/2014/main" id="{C4C6E32E-0F0B-4DA0-871B-2F1B28D30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2025"/>
            <a:ext cx="5889042" cy="39221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532ABA6-B946-4B37-841D-34D3DF269EE7}"/>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7470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Energy Storage</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3" y="1535704"/>
            <a:ext cx="5369598" cy="6232475"/>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A number of options for energy storage, but not all are practical:</a:t>
            </a:r>
          </a:p>
          <a:p>
            <a:pPr marL="914400" lvl="1" indent="-457200">
              <a:buFont typeface="+mj-lt"/>
              <a:buAutoNum type="arabicPeriod"/>
            </a:pPr>
            <a:r>
              <a:rPr lang="en-US" sz="2100" dirty="0">
                <a:latin typeface="Avenir LT Std 65 Medium" panose="020B0603020203020204" pitchFamily="34" charset="0"/>
              </a:rPr>
              <a:t>Batteries (lithium ion, etc.)</a:t>
            </a:r>
          </a:p>
          <a:p>
            <a:pPr marL="914400" lvl="1" indent="-457200">
              <a:buFont typeface="+mj-lt"/>
              <a:buAutoNum type="arabicPeriod"/>
            </a:pPr>
            <a:r>
              <a:rPr lang="en-US" sz="2100" dirty="0">
                <a:latin typeface="Avenir LT Std 65 Medium" panose="020B0603020203020204" pitchFamily="34" charset="0"/>
              </a:rPr>
              <a:t>Hydrogen (fuel cell)</a:t>
            </a:r>
          </a:p>
          <a:p>
            <a:pPr marL="914400" lvl="1" indent="-457200">
              <a:buFont typeface="+mj-lt"/>
              <a:buAutoNum type="arabicPeriod"/>
            </a:pPr>
            <a:r>
              <a:rPr lang="en-US" sz="2100" dirty="0">
                <a:latin typeface="Avenir LT Std 65 Medium" panose="020B0603020203020204" pitchFamily="34" charset="0"/>
              </a:rPr>
              <a:t>Fly wheel</a:t>
            </a:r>
          </a:p>
          <a:p>
            <a:pPr marL="914400" lvl="1" indent="-457200">
              <a:buFont typeface="+mj-lt"/>
              <a:buAutoNum type="arabicPeriod"/>
            </a:pPr>
            <a:r>
              <a:rPr lang="en-US" sz="2100" dirty="0">
                <a:latin typeface="Avenir LT Std 65 Medium" panose="020B0603020203020204" pitchFamily="34" charset="0"/>
              </a:rPr>
              <a:t>Pumped hydro</a:t>
            </a:r>
          </a:p>
          <a:p>
            <a:pPr marL="914400" lvl="1" indent="-457200">
              <a:buFont typeface="+mj-lt"/>
              <a:buAutoNum type="arabicPeriod"/>
            </a:pPr>
            <a:r>
              <a:rPr lang="en-US" sz="2100" dirty="0">
                <a:latin typeface="Avenir LT Std 65 Medium" panose="020B0603020203020204" pitchFamily="34" charset="0"/>
              </a:rPr>
              <a:t>Compressed air (above or below ground)</a:t>
            </a:r>
          </a:p>
          <a:p>
            <a:pPr marL="914400" lvl="1" indent="-457200">
              <a:buFont typeface="+mj-lt"/>
              <a:buAutoNum type="arabicPeriod"/>
            </a:pPr>
            <a:r>
              <a:rPr lang="en-US" sz="2100" dirty="0">
                <a:latin typeface="Avenir LT Std 65 Medium" panose="020B0603020203020204" pitchFamily="34" charset="0"/>
              </a:rPr>
              <a:t>And others</a:t>
            </a:r>
          </a:p>
          <a:p>
            <a:pPr marL="457200" indent="-457200">
              <a:buFont typeface="+mj-lt"/>
              <a:buAutoNum type="arabicPeriod"/>
            </a:pPr>
            <a:r>
              <a:rPr lang="en-US" sz="2100" dirty="0">
                <a:latin typeface="Avenir LT Std 65 Medium" panose="020B0603020203020204" pitchFamily="34" charset="0"/>
              </a:rPr>
              <a:t>Within next few years some sort of storage will become very cost competitive</a:t>
            </a:r>
          </a:p>
          <a:p>
            <a:pPr marL="914400" lvl="1"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0" name="Rectangle 9">
            <a:extLst>
              <a:ext uri="{FF2B5EF4-FFF2-40B4-BE49-F238E27FC236}">
                <a16:creationId xmlns:a16="http://schemas.microsoft.com/office/drawing/2014/main" id="{2532ABA6-B946-4B37-841D-34D3DF269EE7}"/>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Early results of utility scale solar+storage revenue models – pv magazine  USA">
            <a:extLst>
              <a:ext uri="{FF2B5EF4-FFF2-40B4-BE49-F238E27FC236}">
                <a16:creationId xmlns:a16="http://schemas.microsoft.com/office/drawing/2014/main" id="{009FDD85-E8CB-4BA9-8DE3-C83BBCD68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77312"/>
            <a:ext cx="6063658" cy="34120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DA32AF-0CE4-43C3-B9EE-5A4EC45FED4A}"/>
              </a:ext>
            </a:extLst>
          </p:cNvPr>
          <p:cNvSpPr txBox="1"/>
          <p:nvPr/>
        </p:nvSpPr>
        <p:spPr>
          <a:xfrm>
            <a:off x="6566218" y="5159588"/>
            <a:ext cx="5123221" cy="215444"/>
          </a:xfrm>
          <a:prstGeom prst="rect">
            <a:avLst/>
          </a:prstGeom>
          <a:noFill/>
        </p:spPr>
        <p:txBody>
          <a:bodyPr wrap="square" rtlCol="0">
            <a:spAutoFit/>
          </a:bodyPr>
          <a:lstStyle/>
          <a:p>
            <a:r>
              <a:rPr lang="en-US" sz="800" b="1"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Source: </a:t>
            </a:r>
            <a:r>
              <a:rPr lang="en-US" sz="800" i="1" dirty="0">
                <a:solidFill>
                  <a:srgbClr val="898A8D"/>
                </a:solidFill>
                <a:latin typeface="Arial" panose="020B0604020202020204" pitchFamily="34" charset="0"/>
                <a:ea typeface="Times New Roman" panose="02020603050405020304" pitchFamily="18" charset="0"/>
                <a:cs typeface="Times New Roman" panose="02020603050405020304" pitchFamily="18" charset="0"/>
              </a:rPr>
              <a:t>Energy Storage News, Tesla deployed nearly 4GWh of energy storage in 2021, January 28, 2022</a:t>
            </a:r>
            <a:endParaRPr lang="en-US" sz="800" i="1" dirty="0">
              <a:solidFill>
                <a:srgbClr val="898A8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903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555623"/>
            <a:ext cx="10834446" cy="1077218"/>
          </a:xfrm>
          <a:prstGeom prst="rect">
            <a:avLst/>
          </a:prstGeom>
          <a:noFill/>
        </p:spPr>
        <p:txBody>
          <a:bodyPr wrap="square" rtlCol="0">
            <a:spAutoFit/>
          </a:bodyPr>
          <a:lstStyle/>
          <a:p>
            <a:r>
              <a:rPr lang="en-US" sz="3200" dirty="0">
                <a:latin typeface="Avenir LT Std 65 Medium" panose="020B0603020203020204" pitchFamily="34" charset="0"/>
              </a:rPr>
              <a:t>Technologies for On-site Energy</a:t>
            </a:r>
          </a:p>
          <a:p>
            <a:endParaRPr lang="en-US" sz="3200" dirty="0">
              <a:latin typeface="AvenirNext LT Pro Bold" panose="020B0804020202020204" pitchFamily="34" charset="0"/>
            </a:endParaRP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284504"/>
            <a:ext cx="10085624" cy="2262158"/>
          </a:xfrm>
          <a:prstGeom prst="rect">
            <a:avLst/>
          </a:prstGeom>
          <a:noFill/>
        </p:spPr>
        <p:txBody>
          <a:bodyPr wrap="square" rtlCol="0">
            <a:spAutoFit/>
          </a:bodyPr>
          <a:lstStyle/>
          <a:p>
            <a:pPr marL="800100" indent="-457200" fontAlgn="ctr">
              <a:buFont typeface="+mj-lt"/>
              <a:buAutoNum type="arabicPeriod"/>
            </a:pPr>
            <a:r>
              <a:rPr lang="en-US" sz="2400" dirty="0">
                <a:latin typeface="Avenir LT Std 65 Medium" panose="020B0603020203020204" pitchFamily="34" charset="0"/>
              </a:rPr>
              <a:t>Geothermal</a:t>
            </a:r>
          </a:p>
          <a:p>
            <a:pPr marL="800100" indent="-457200" fontAlgn="ctr">
              <a:buFont typeface="+mj-lt"/>
              <a:buAutoNum type="arabicPeriod"/>
            </a:pPr>
            <a:r>
              <a:rPr lang="en-US" sz="2400" dirty="0">
                <a:latin typeface="Avenir LT Std 65 Medium" panose="020B0603020203020204" pitchFamily="34" charset="0"/>
              </a:rPr>
              <a:t>Plant Water</a:t>
            </a:r>
          </a:p>
          <a:p>
            <a:pPr marL="800100" indent="-457200" fontAlgn="ctr">
              <a:buFont typeface="+mj-lt"/>
              <a:buAutoNum type="arabicPeriod"/>
            </a:pPr>
            <a:r>
              <a:rPr lang="en-US" sz="2400" dirty="0">
                <a:latin typeface="Avenir LT Std 65 Medium" panose="020B0603020203020204" pitchFamily="34" charset="0"/>
              </a:rPr>
              <a:t>Biogas</a:t>
            </a:r>
          </a:p>
          <a:p>
            <a:pPr marL="800100" indent="-457200" fontAlgn="ctr">
              <a:buFont typeface="+mj-lt"/>
              <a:buAutoNum type="arabicPeriod"/>
            </a:pPr>
            <a:r>
              <a:rPr lang="en-US" sz="2400" dirty="0">
                <a:latin typeface="Avenir LT Std 65 Medium" panose="020B0603020203020204" pitchFamily="34" charset="0"/>
              </a:rPr>
              <a:t>Solar </a:t>
            </a:r>
          </a:p>
          <a:p>
            <a:pPr marL="800100" indent="-457200" fontAlgn="ctr">
              <a:buFont typeface="+mj-lt"/>
              <a:buAutoNum type="arabicPeriod"/>
            </a:pPr>
            <a:r>
              <a:rPr lang="en-US" sz="2400" dirty="0">
                <a:latin typeface="Avenir LT Std 65 Medium" panose="020B0603020203020204" pitchFamily="34" charset="0"/>
              </a:rPr>
              <a:t>Earth Vent</a:t>
            </a:r>
          </a:p>
          <a:p>
            <a:pPr marL="457200" indent="-457200">
              <a:buFont typeface="+mj-lt"/>
              <a:buAutoNum type="arabicPeriod"/>
            </a:pPr>
            <a:endParaRPr lang="en-US" sz="2100" dirty="0">
              <a:solidFill>
                <a:srgbClr val="27387D"/>
              </a:solidFill>
              <a:latin typeface="Avenir LT Std 65 Medium" panose="020B0603020203020204" pitchFamily="34" charset="0"/>
            </a:endParaRPr>
          </a:p>
        </p:txBody>
      </p:sp>
      <p:sp>
        <p:nvSpPr>
          <p:cNvPr id="7" name="Rectangle 6">
            <a:extLst>
              <a:ext uri="{FF2B5EF4-FFF2-40B4-BE49-F238E27FC236}">
                <a16:creationId xmlns:a16="http://schemas.microsoft.com/office/drawing/2014/main" id="{C8637A18-7AE8-4A33-A67D-E4657D1F1A34}"/>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774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10834445" cy="584775"/>
          </a:xfrm>
          <a:prstGeom prst="rect">
            <a:avLst/>
          </a:prstGeom>
          <a:noFill/>
        </p:spPr>
        <p:txBody>
          <a:bodyPr wrap="square" rtlCol="0">
            <a:spAutoFit/>
          </a:bodyPr>
          <a:lstStyle/>
          <a:p>
            <a:r>
              <a:rPr lang="en-US" sz="3200" dirty="0">
                <a:latin typeface="AvenirNext LT Pro Bold" panose="020B0804020202020204" pitchFamily="34" charset="0"/>
              </a:rPr>
              <a:t>Equipment Selection</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3" y="1535704"/>
            <a:ext cx="9813260" cy="4939814"/>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Equipment are typically designed to work with certain energy forms (diesel, natural gas, electric, </a:t>
            </a:r>
            <a:r>
              <a:rPr lang="en-US" sz="2100" dirty="0" err="1">
                <a:latin typeface="Avenir LT Std 65 Medium" panose="020B0603020203020204" pitchFamily="34" charset="0"/>
              </a:rPr>
              <a:t>etc</a:t>
            </a:r>
            <a:r>
              <a:rPr lang="en-US" sz="2100" dirty="0">
                <a:latin typeface="Avenir LT Std 65 Medium" panose="020B0603020203020204" pitchFamily="34" charset="0"/>
              </a:rPr>
              <a:t>).</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The choice should go beyond current cost and look at risk/resilience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Equipment can also be selected to take more advantage of on-site energy</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In many cases, using electric equipment can universalize alternative inputs</a:t>
            </a: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0" name="Rectangle 9">
            <a:extLst>
              <a:ext uri="{FF2B5EF4-FFF2-40B4-BE49-F238E27FC236}">
                <a16:creationId xmlns:a16="http://schemas.microsoft.com/office/drawing/2014/main" id="{2532ABA6-B946-4B37-841D-34D3DF269EE7}"/>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774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Funding Options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7359925" cy="1708160"/>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Cash Purchase</a:t>
            </a:r>
          </a:p>
          <a:p>
            <a:pPr marL="457200" indent="-457200">
              <a:buFont typeface="+mj-lt"/>
              <a:buAutoNum type="arabicPeriod"/>
            </a:pPr>
            <a:r>
              <a:rPr lang="en-US" sz="2100" dirty="0">
                <a:latin typeface="Avenir LT Std 65 Medium" panose="020B0603020203020204" pitchFamily="34" charset="0"/>
              </a:rPr>
              <a:t>Power Purchase Agreements</a:t>
            </a:r>
          </a:p>
          <a:p>
            <a:pPr marL="457200" indent="-457200">
              <a:buFont typeface="+mj-lt"/>
              <a:buAutoNum type="arabicPeriod"/>
            </a:pPr>
            <a:r>
              <a:rPr lang="en-US" sz="2100" dirty="0">
                <a:latin typeface="Avenir LT Std 65 Medium" panose="020B0603020203020204" pitchFamily="34" charset="0"/>
              </a:rPr>
              <a:t>Loans</a:t>
            </a:r>
          </a:p>
          <a:p>
            <a:pPr marL="457200" indent="-457200">
              <a:buFont typeface="+mj-lt"/>
              <a:buAutoNum type="arabicPeriod"/>
            </a:pPr>
            <a:r>
              <a:rPr lang="en-US" sz="2100" dirty="0">
                <a:latin typeface="Avenir LT Std 65 Medium" panose="020B0603020203020204" pitchFamily="34" charset="0"/>
              </a:rPr>
              <a:t>Recent Legislation</a:t>
            </a:r>
          </a:p>
          <a:p>
            <a:pPr marL="457200" indent="-457200">
              <a:buFont typeface="+mj-lt"/>
              <a:buAutoNum type="arabicPeriod"/>
            </a:pPr>
            <a:r>
              <a:rPr lang="en-US" sz="2100" dirty="0">
                <a:latin typeface="Avenir LT Std 65 Medium" panose="020B0603020203020204" pitchFamily="34" charset="0"/>
              </a:rPr>
              <a:t>And More</a:t>
            </a:r>
          </a:p>
        </p:txBody>
      </p:sp>
      <p:pic>
        <p:nvPicPr>
          <p:cNvPr id="2" name="Picture 1">
            <a:extLst>
              <a:ext uri="{FF2B5EF4-FFF2-40B4-BE49-F238E27FC236}">
                <a16:creationId xmlns:a16="http://schemas.microsoft.com/office/drawing/2014/main" id="{1D0D59C1-D4E5-46E3-A636-973EF2E6F00E}"/>
              </a:ext>
            </a:extLst>
          </p:cNvPr>
          <p:cNvPicPr>
            <a:picLocks noChangeAspect="1"/>
          </p:cNvPicPr>
          <p:nvPr/>
        </p:nvPicPr>
        <p:blipFill>
          <a:blip r:embed="rId2"/>
          <a:stretch>
            <a:fillRect/>
          </a:stretch>
        </p:blipFill>
        <p:spPr>
          <a:xfrm>
            <a:off x="3628724" y="2116124"/>
            <a:ext cx="7640180" cy="4065458"/>
          </a:xfrm>
          <a:prstGeom prst="rect">
            <a:avLst/>
          </a:prstGeom>
        </p:spPr>
      </p:pic>
      <p:sp>
        <p:nvSpPr>
          <p:cNvPr id="10" name="Rectangle 9">
            <a:extLst>
              <a:ext uri="{FF2B5EF4-FFF2-40B4-BE49-F238E27FC236}">
                <a16:creationId xmlns:a16="http://schemas.microsoft.com/office/drawing/2014/main" id="{CF798880-F96A-462D-B4C9-2B084E43AD05}"/>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749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Funding Options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7359925" cy="1708160"/>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Cash Purchase</a:t>
            </a:r>
          </a:p>
          <a:p>
            <a:pPr marL="457200" indent="-457200">
              <a:buFont typeface="+mj-lt"/>
              <a:buAutoNum type="arabicPeriod"/>
            </a:pPr>
            <a:r>
              <a:rPr lang="en-US" sz="2100" dirty="0">
                <a:latin typeface="Avenir LT Std 65 Medium" panose="020B0603020203020204" pitchFamily="34" charset="0"/>
              </a:rPr>
              <a:t>Power Purchase Agreements</a:t>
            </a:r>
          </a:p>
          <a:p>
            <a:pPr marL="457200" indent="-457200">
              <a:buFont typeface="+mj-lt"/>
              <a:buAutoNum type="arabicPeriod"/>
            </a:pPr>
            <a:r>
              <a:rPr lang="en-US" sz="2100" dirty="0">
                <a:latin typeface="Avenir LT Std 65 Medium" panose="020B0603020203020204" pitchFamily="34" charset="0"/>
              </a:rPr>
              <a:t>Loans</a:t>
            </a:r>
          </a:p>
          <a:p>
            <a:pPr marL="457200" indent="-457200">
              <a:buFont typeface="+mj-lt"/>
              <a:buAutoNum type="arabicPeriod"/>
            </a:pPr>
            <a:r>
              <a:rPr lang="en-US" sz="2100" dirty="0">
                <a:latin typeface="Avenir LT Std 65 Medium" panose="020B0603020203020204" pitchFamily="34" charset="0"/>
              </a:rPr>
              <a:t>Recent Legislation</a:t>
            </a:r>
          </a:p>
          <a:p>
            <a:pPr marL="457200" indent="-457200">
              <a:buFont typeface="+mj-lt"/>
              <a:buAutoNum type="arabicPeriod"/>
            </a:pPr>
            <a:endParaRPr lang="en-US" sz="2100" dirty="0">
              <a:latin typeface="Avenir LT Std 65 Medium" panose="020B0603020203020204" pitchFamily="34" charset="0"/>
            </a:endParaRPr>
          </a:p>
        </p:txBody>
      </p:sp>
      <p:pic>
        <p:nvPicPr>
          <p:cNvPr id="16386" name="Picture 2" descr="SRF Logo">
            <a:extLst>
              <a:ext uri="{FF2B5EF4-FFF2-40B4-BE49-F238E27FC236}">
                <a16:creationId xmlns:a16="http://schemas.microsoft.com/office/drawing/2014/main" id="{F0A31D76-7492-45A3-826D-9A13F51364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26576" y="2681337"/>
            <a:ext cx="1254661" cy="28500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E971D-34F3-402D-88F2-73AC1EFEB613}"/>
              </a:ext>
            </a:extLst>
          </p:cNvPr>
          <p:cNvPicPr>
            <a:picLocks noChangeAspect="1"/>
          </p:cNvPicPr>
          <p:nvPr/>
        </p:nvPicPr>
        <p:blipFill>
          <a:blip r:embed="rId3"/>
          <a:stretch>
            <a:fillRect/>
          </a:stretch>
        </p:blipFill>
        <p:spPr>
          <a:xfrm>
            <a:off x="4725495" y="1232360"/>
            <a:ext cx="7059010" cy="3858163"/>
          </a:xfrm>
          <a:prstGeom prst="rect">
            <a:avLst/>
          </a:prstGeom>
        </p:spPr>
      </p:pic>
      <p:sp>
        <p:nvSpPr>
          <p:cNvPr id="10" name="Rectangle 9">
            <a:extLst>
              <a:ext uri="{FF2B5EF4-FFF2-40B4-BE49-F238E27FC236}">
                <a16:creationId xmlns:a16="http://schemas.microsoft.com/office/drawing/2014/main" id="{865077ED-DD4B-49B2-B734-6A5FE4F91A1B}"/>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2441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Funding Options</a:t>
            </a:r>
          </a:p>
        </p:txBody>
      </p:sp>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7359925" cy="1708160"/>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Cash Purchase</a:t>
            </a:r>
          </a:p>
          <a:p>
            <a:pPr marL="457200" indent="-457200">
              <a:buFont typeface="+mj-lt"/>
              <a:buAutoNum type="arabicPeriod"/>
            </a:pPr>
            <a:r>
              <a:rPr lang="en-US" sz="2100" dirty="0">
                <a:latin typeface="Avenir LT Std 65 Medium" panose="020B0603020203020204" pitchFamily="34" charset="0"/>
              </a:rPr>
              <a:t>Power Purchase Agreements</a:t>
            </a:r>
          </a:p>
          <a:p>
            <a:pPr marL="457200" indent="-457200">
              <a:buFont typeface="+mj-lt"/>
              <a:buAutoNum type="arabicPeriod"/>
            </a:pPr>
            <a:r>
              <a:rPr lang="en-US" sz="2100" dirty="0">
                <a:latin typeface="Avenir LT Std 65 Medium" panose="020B0603020203020204" pitchFamily="34" charset="0"/>
              </a:rPr>
              <a:t>Loans</a:t>
            </a:r>
          </a:p>
          <a:p>
            <a:pPr marL="457200" indent="-457200">
              <a:buFont typeface="+mj-lt"/>
              <a:buAutoNum type="arabicPeriod"/>
            </a:pPr>
            <a:r>
              <a:rPr lang="en-US" sz="2100" dirty="0">
                <a:latin typeface="Avenir LT Std 65 Medium" panose="020B0603020203020204" pitchFamily="34" charset="0"/>
              </a:rPr>
              <a:t>Recent Legislation</a:t>
            </a:r>
          </a:p>
          <a:p>
            <a:pPr marL="457200" indent="-457200">
              <a:buFont typeface="+mj-lt"/>
              <a:buAutoNum type="arabicPeriod"/>
            </a:pPr>
            <a:endParaRPr lang="en-US" sz="2100" dirty="0">
              <a:latin typeface="Avenir LT Std 65 Medium" panose="020B0603020203020204" pitchFamily="34" charset="0"/>
            </a:endParaRPr>
          </a:p>
        </p:txBody>
      </p:sp>
      <p:sp>
        <p:nvSpPr>
          <p:cNvPr id="10" name="Rectangle 9">
            <a:extLst>
              <a:ext uri="{FF2B5EF4-FFF2-40B4-BE49-F238E27FC236}">
                <a16:creationId xmlns:a16="http://schemas.microsoft.com/office/drawing/2014/main" id="{865077ED-DD4B-49B2-B734-6A5FE4F91A1B}"/>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he Inflation Reduction Act includes wide-ranging tax provisions - Jones &amp;  Roth CPAs &amp; Business Advisors">
            <a:extLst>
              <a:ext uri="{FF2B5EF4-FFF2-40B4-BE49-F238E27FC236}">
                <a16:creationId xmlns:a16="http://schemas.microsoft.com/office/drawing/2014/main" id="{927D3A4C-7C66-E7D7-409C-FD46766A8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831" y="1833938"/>
            <a:ext cx="6088992" cy="317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53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10598089" cy="5586145"/>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Financed with utility fund dollars (service fees) instead of general fund dollars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Financing utility project not subject to bond referendums that general fund might be</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May be able to use space that’s not attractive for other uses (e.g. commercial, residential)</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Facilities can be large energy users. Offsets a big cost base for city</a:t>
            </a:r>
          </a:p>
          <a:p>
            <a:pPr marL="457200" indent="-457200">
              <a:buFont typeface="+mj-lt"/>
              <a:buAutoNum type="arabicPeriod"/>
            </a:pPr>
            <a:endParaRPr lang="en-US" sz="2100" dirty="0">
              <a:latin typeface="Avenir LT Std 65 Medium" panose="020B0603020203020204" pitchFamily="34" charset="0"/>
            </a:endParaRPr>
          </a:p>
          <a:p>
            <a:pPr marL="914400" lvl="1"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Unique Financial Benefits for Cities</a:t>
            </a:r>
          </a:p>
        </p:txBody>
      </p:sp>
      <p:sp>
        <p:nvSpPr>
          <p:cNvPr id="7" name="Rectangle 6">
            <a:extLst>
              <a:ext uri="{FF2B5EF4-FFF2-40B4-BE49-F238E27FC236}">
                <a16:creationId xmlns:a16="http://schemas.microsoft.com/office/drawing/2014/main" id="{0D12C429-E054-4355-B560-20C8909C8A61}"/>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3023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31152" y="794657"/>
            <a:ext cx="9879479" cy="584775"/>
          </a:xfrm>
          <a:prstGeom prst="rect">
            <a:avLst/>
          </a:prstGeom>
          <a:noFill/>
        </p:spPr>
        <p:txBody>
          <a:bodyPr wrap="square" rtlCol="0">
            <a:spAutoFit/>
          </a:bodyPr>
          <a:lstStyle/>
          <a:p>
            <a:r>
              <a:rPr lang="en-US" sz="3200" dirty="0">
                <a:solidFill>
                  <a:schemeClr val="bg1"/>
                </a:solidFill>
                <a:latin typeface="AvenirNext LT Pro Bold" panose="020B0804020202020204" pitchFamily="34" charset="0"/>
              </a:rPr>
              <a:t>Case Study: Centerville, IA</a:t>
            </a:r>
          </a:p>
        </p:txBody>
      </p:sp>
      <p:graphicFrame>
        <p:nvGraphicFramePr>
          <p:cNvPr id="2" name="Table 2">
            <a:extLst>
              <a:ext uri="{FF2B5EF4-FFF2-40B4-BE49-F238E27FC236}">
                <a16:creationId xmlns:a16="http://schemas.microsoft.com/office/drawing/2014/main" id="{0888461E-F16F-4B92-A2C7-1B89C4F4A458}"/>
              </a:ext>
            </a:extLst>
          </p:cNvPr>
          <p:cNvGraphicFramePr>
            <a:graphicFrameLocks noGrp="1"/>
          </p:cNvGraphicFramePr>
          <p:nvPr>
            <p:extLst>
              <p:ext uri="{D42A27DB-BD31-4B8C-83A1-F6EECF244321}">
                <p14:modId xmlns:p14="http://schemas.microsoft.com/office/powerpoint/2010/main" val="1781625276"/>
              </p:ext>
            </p:extLst>
          </p:nvPr>
        </p:nvGraphicFramePr>
        <p:xfrm>
          <a:off x="1021079" y="1538224"/>
          <a:ext cx="10735491" cy="4389120"/>
        </p:xfrm>
        <a:graphic>
          <a:graphicData uri="http://schemas.openxmlformats.org/drawingml/2006/table">
            <a:tbl>
              <a:tblPr firstRow="1" bandRow="1">
                <a:tableStyleId>{5940675A-B579-460E-94D1-54222C63F5DA}</a:tableStyleId>
              </a:tblPr>
              <a:tblGrid>
                <a:gridCol w="3578497">
                  <a:extLst>
                    <a:ext uri="{9D8B030D-6E8A-4147-A177-3AD203B41FA5}">
                      <a16:colId xmlns:a16="http://schemas.microsoft.com/office/drawing/2014/main" val="3820660088"/>
                    </a:ext>
                  </a:extLst>
                </a:gridCol>
                <a:gridCol w="3218042">
                  <a:extLst>
                    <a:ext uri="{9D8B030D-6E8A-4147-A177-3AD203B41FA5}">
                      <a16:colId xmlns:a16="http://schemas.microsoft.com/office/drawing/2014/main" val="3493818203"/>
                    </a:ext>
                  </a:extLst>
                </a:gridCol>
                <a:gridCol w="3938952">
                  <a:extLst>
                    <a:ext uri="{9D8B030D-6E8A-4147-A177-3AD203B41FA5}">
                      <a16:colId xmlns:a16="http://schemas.microsoft.com/office/drawing/2014/main" val="1951702943"/>
                    </a:ext>
                  </a:extLst>
                </a:gridCol>
              </a:tblGrid>
              <a:tr h="731520">
                <a:tc>
                  <a:txBody>
                    <a:bodyPr/>
                    <a:lstStyle/>
                    <a:p>
                      <a:r>
                        <a:rPr lang="en-US" sz="2800" b="1" dirty="0"/>
                        <a:t>Parameter</a:t>
                      </a:r>
                    </a:p>
                  </a:txBody>
                  <a:tcPr anchor="ctr">
                    <a:solidFill>
                      <a:schemeClr val="bg1">
                        <a:lumMod val="85000"/>
                      </a:schemeClr>
                    </a:solidFill>
                  </a:tcPr>
                </a:tc>
                <a:tc>
                  <a:txBody>
                    <a:bodyPr/>
                    <a:lstStyle/>
                    <a:p>
                      <a:pPr algn="ctr"/>
                      <a:r>
                        <a:rPr lang="en-US" sz="2800" b="1" dirty="0"/>
                        <a:t>Cash</a:t>
                      </a:r>
                    </a:p>
                  </a:txBody>
                  <a:tcPr anchor="ctr">
                    <a:solidFill>
                      <a:schemeClr val="accent6">
                        <a:lumMod val="40000"/>
                        <a:lumOff val="60000"/>
                      </a:schemeClr>
                    </a:solidFill>
                  </a:tcPr>
                </a:tc>
                <a:tc>
                  <a:txBody>
                    <a:bodyPr/>
                    <a:lstStyle/>
                    <a:p>
                      <a:pPr algn="ctr"/>
                      <a:r>
                        <a:rPr lang="en-US" sz="2800" b="1" dirty="0"/>
                        <a:t>Loan</a:t>
                      </a:r>
                    </a:p>
                  </a:txBody>
                  <a:tcPr anchor="ctr">
                    <a:solidFill>
                      <a:schemeClr val="accent5">
                        <a:lumMod val="20000"/>
                        <a:lumOff val="80000"/>
                      </a:schemeClr>
                    </a:solidFill>
                  </a:tcPr>
                </a:tc>
                <a:extLst>
                  <a:ext uri="{0D108BD9-81ED-4DB2-BD59-A6C34878D82A}">
                    <a16:rowId xmlns:a16="http://schemas.microsoft.com/office/drawing/2014/main" val="252373416"/>
                  </a:ext>
                </a:extLst>
              </a:tr>
              <a:tr h="731520">
                <a:tc>
                  <a:txBody>
                    <a:bodyPr/>
                    <a:lstStyle/>
                    <a:p>
                      <a:r>
                        <a:rPr lang="en-US" sz="2400" dirty="0"/>
                        <a:t>Payback Period</a:t>
                      </a:r>
                    </a:p>
                  </a:txBody>
                  <a:tcPr anchor="ctr"/>
                </a:tc>
                <a:tc>
                  <a:txBody>
                    <a:bodyPr/>
                    <a:lstStyle/>
                    <a:p>
                      <a:pPr algn="r"/>
                      <a:r>
                        <a:rPr lang="en-US" sz="2400" dirty="0"/>
                        <a:t>~10 Years</a:t>
                      </a:r>
                    </a:p>
                  </a:txBody>
                  <a:tcPr anchor="ctr"/>
                </a:tc>
                <a:tc>
                  <a:txBody>
                    <a:bodyPr/>
                    <a:lstStyle/>
                    <a:p>
                      <a:pPr algn="r"/>
                      <a:r>
                        <a:rPr lang="en-US" sz="2400" dirty="0"/>
                        <a:t>Loan Term (20 </a:t>
                      </a:r>
                      <a:r>
                        <a:rPr lang="en-US" sz="2400" dirty="0" err="1"/>
                        <a:t>yrs</a:t>
                      </a:r>
                      <a:r>
                        <a:rPr lang="en-US" sz="2400" dirty="0"/>
                        <a:t>)</a:t>
                      </a:r>
                    </a:p>
                  </a:txBody>
                  <a:tcPr anchor="ctr"/>
                </a:tc>
                <a:extLst>
                  <a:ext uri="{0D108BD9-81ED-4DB2-BD59-A6C34878D82A}">
                    <a16:rowId xmlns:a16="http://schemas.microsoft.com/office/drawing/2014/main" val="2138044162"/>
                  </a:ext>
                </a:extLst>
              </a:tr>
              <a:tr h="731520">
                <a:tc>
                  <a:txBody>
                    <a:bodyPr/>
                    <a:lstStyle/>
                    <a:p>
                      <a:r>
                        <a:rPr lang="en-US" sz="2400" dirty="0"/>
                        <a:t>Approx. 1</a:t>
                      </a:r>
                      <a:r>
                        <a:rPr lang="en-US" sz="2400" baseline="30000" dirty="0"/>
                        <a:t>st</a:t>
                      </a:r>
                      <a:r>
                        <a:rPr lang="en-US" sz="2400" dirty="0"/>
                        <a:t> year Savings</a:t>
                      </a:r>
                    </a:p>
                  </a:txBody>
                  <a:tcPr anchor="ctr"/>
                </a:tc>
                <a:tc>
                  <a:txBody>
                    <a:bodyPr/>
                    <a:lstStyle/>
                    <a:p>
                      <a:pPr algn="r"/>
                      <a:r>
                        <a:rPr lang="en-US" sz="2400" dirty="0"/>
                        <a:t> $78,000</a:t>
                      </a:r>
                    </a:p>
                  </a:txBody>
                  <a:tcPr anchor="ctr"/>
                </a:tc>
                <a:tc>
                  <a:txBody>
                    <a:bodyPr/>
                    <a:lstStyle/>
                    <a:p>
                      <a:pPr algn="r"/>
                      <a:r>
                        <a:rPr lang="en-US" sz="2400" dirty="0"/>
                        <a:t>  $30,000 (Loan Cost ~$48k)</a:t>
                      </a:r>
                    </a:p>
                  </a:txBody>
                  <a:tcPr anchor="ctr"/>
                </a:tc>
                <a:extLst>
                  <a:ext uri="{0D108BD9-81ED-4DB2-BD59-A6C34878D82A}">
                    <a16:rowId xmlns:a16="http://schemas.microsoft.com/office/drawing/2014/main" val="1804177495"/>
                  </a:ext>
                </a:extLst>
              </a:tr>
              <a:tr h="731520">
                <a:tc>
                  <a:txBody>
                    <a:bodyPr/>
                    <a:lstStyle/>
                    <a:p>
                      <a:r>
                        <a:rPr lang="en-US" sz="2400" dirty="0"/>
                        <a:t>Approx. 20-yr Net Savings</a:t>
                      </a:r>
                    </a:p>
                  </a:txBody>
                  <a:tcPr anchor="ctr"/>
                </a:tc>
                <a:tc>
                  <a:txBody>
                    <a:bodyPr/>
                    <a:lstStyle/>
                    <a:p>
                      <a:pPr algn="r"/>
                      <a:r>
                        <a:rPr lang="en-US" sz="2400" dirty="0"/>
                        <a:t>$1.25 million</a:t>
                      </a:r>
                    </a:p>
                  </a:txBody>
                  <a:tcPr anchor="ctr"/>
                </a:tc>
                <a:tc>
                  <a:txBody>
                    <a:bodyPr/>
                    <a:lstStyle/>
                    <a:p>
                      <a:pPr algn="r"/>
                      <a:r>
                        <a:rPr lang="en-US" sz="2400" dirty="0"/>
                        <a:t>$1 million</a:t>
                      </a:r>
                    </a:p>
                  </a:txBody>
                  <a:tcPr anchor="ctr"/>
                </a:tc>
                <a:extLst>
                  <a:ext uri="{0D108BD9-81ED-4DB2-BD59-A6C34878D82A}">
                    <a16:rowId xmlns:a16="http://schemas.microsoft.com/office/drawing/2014/main" val="3390762314"/>
                  </a:ext>
                </a:extLst>
              </a:tr>
              <a:tr h="731520">
                <a:tc>
                  <a:txBody>
                    <a:bodyPr/>
                    <a:lstStyle/>
                    <a:p>
                      <a:r>
                        <a:rPr lang="en-US" sz="2400" dirty="0"/>
                        <a:t>Approx. 30-yr Net Savings</a:t>
                      </a:r>
                    </a:p>
                  </a:txBody>
                  <a:tcPr anchor="ctr"/>
                </a:tc>
                <a:tc>
                  <a:txBody>
                    <a:bodyPr/>
                    <a:lstStyle/>
                    <a:p>
                      <a:pPr algn="r"/>
                      <a:r>
                        <a:rPr lang="en-US" sz="2400" dirty="0"/>
                        <a:t>$2.6 million</a:t>
                      </a:r>
                    </a:p>
                  </a:txBody>
                  <a:tcPr anchor="ctr"/>
                </a:tc>
                <a:tc>
                  <a:txBody>
                    <a:bodyPr/>
                    <a:lstStyle/>
                    <a:p>
                      <a:pPr algn="r"/>
                      <a:r>
                        <a:rPr lang="en-US" sz="2400" dirty="0"/>
                        <a:t>$2.4 million</a:t>
                      </a:r>
                    </a:p>
                  </a:txBody>
                  <a:tcPr anchor="ctr"/>
                </a:tc>
                <a:extLst>
                  <a:ext uri="{0D108BD9-81ED-4DB2-BD59-A6C34878D82A}">
                    <a16:rowId xmlns:a16="http://schemas.microsoft.com/office/drawing/2014/main" val="1215739915"/>
                  </a:ext>
                </a:extLst>
              </a:tr>
              <a:tr h="731520">
                <a:tc>
                  <a:txBody>
                    <a:bodyPr/>
                    <a:lstStyle/>
                    <a:p>
                      <a:r>
                        <a:rPr lang="en-US" sz="2400" dirty="0"/>
                        <a:t>Approx. 40-yr Net Savings</a:t>
                      </a:r>
                    </a:p>
                  </a:txBody>
                  <a:tcPr anchor="ctr"/>
                </a:tc>
                <a:tc>
                  <a:txBody>
                    <a:bodyPr/>
                    <a:lstStyle/>
                    <a:p>
                      <a:pPr algn="r"/>
                      <a:r>
                        <a:rPr lang="en-US" sz="2400" dirty="0"/>
                        <a:t>$4.1 million</a:t>
                      </a:r>
                    </a:p>
                  </a:txBody>
                  <a:tcPr anchor="ctr"/>
                </a:tc>
                <a:tc>
                  <a:txBody>
                    <a:bodyPr/>
                    <a:lstStyle/>
                    <a:p>
                      <a:pPr algn="r"/>
                      <a:r>
                        <a:rPr lang="en-US" sz="2400" dirty="0"/>
                        <a:t>$3.9 million</a:t>
                      </a:r>
                    </a:p>
                  </a:txBody>
                  <a:tcPr anchor="ctr"/>
                </a:tc>
                <a:extLst>
                  <a:ext uri="{0D108BD9-81ED-4DB2-BD59-A6C34878D82A}">
                    <a16:rowId xmlns:a16="http://schemas.microsoft.com/office/drawing/2014/main" val="151679016"/>
                  </a:ext>
                </a:extLst>
              </a:tr>
            </a:tbl>
          </a:graphicData>
        </a:graphic>
      </p:graphicFrame>
      <p:sp>
        <p:nvSpPr>
          <p:cNvPr id="9" name="TextBox 8">
            <a:extLst>
              <a:ext uri="{FF2B5EF4-FFF2-40B4-BE49-F238E27FC236}">
                <a16:creationId xmlns:a16="http://schemas.microsoft.com/office/drawing/2014/main" id="{5604D570-7877-4BBC-8E2C-2E92BE445DBC}"/>
              </a:ext>
            </a:extLst>
          </p:cNvPr>
          <p:cNvSpPr txBox="1"/>
          <p:nvPr/>
        </p:nvSpPr>
        <p:spPr>
          <a:xfrm>
            <a:off x="1021079" y="930656"/>
            <a:ext cx="10149842" cy="523220"/>
          </a:xfrm>
          <a:prstGeom prst="rect">
            <a:avLst/>
          </a:prstGeom>
          <a:noFill/>
        </p:spPr>
        <p:txBody>
          <a:bodyPr wrap="square" rtlCol="0">
            <a:spAutoFit/>
          </a:bodyPr>
          <a:lstStyle/>
          <a:p>
            <a:r>
              <a:rPr lang="en-US" sz="2800" b="1" dirty="0">
                <a:solidFill>
                  <a:srgbClr val="27387D"/>
                </a:solidFill>
                <a:latin typeface="Avenir LT Std 65 Medium" panose="020B0603020203020204" pitchFamily="34" charset="0"/>
              </a:rPr>
              <a:t>400 kW System. Likely Cost: $2 per watt = $800,000</a:t>
            </a:r>
          </a:p>
        </p:txBody>
      </p:sp>
      <p:sp>
        <p:nvSpPr>
          <p:cNvPr id="7" name="TextBox 6">
            <a:extLst>
              <a:ext uri="{FF2B5EF4-FFF2-40B4-BE49-F238E27FC236}">
                <a16:creationId xmlns:a16="http://schemas.microsoft.com/office/drawing/2014/main" id="{F7B229EF-501C-4AFD-BEE3-81A7BC7B8355}"/>
              </a:ext>
            </a:extLst>
          </p:cNvPr>
          <p:cNvSpPr txBox="1"/>
          <p:nvPr/>
        </p:nvSpPr>
        <p:spPr>
          <a:xfrm>
            <a:off x="631151" y="348945"/>
            <a:ext cx="9879479" cy="584775"/>
          </a:xfrm>
          <a:prstGeom prst="rect">
            <a:avLst/>
          </a:prstGeom>
          <a:noFill/>
        </p:spPr>
        <p:txBody>
          <a:bodyPr wrap="square" rtlCol="0">
            <a:spAutoFit/>
          </a:bodyPr>
          <a:lstStyle/>
          <a:p>
            <a:r>
              <a:rPr lang="en-US" sz="3200" dirty="0">
                <a:latin typeface="AvenirNext LT Pro Bold" panose="020B0804020202020204" pitchFamily="34" charset="0"/>
              </a:rPr>
              <a:t>Example Solar Cost Evaluation</a:t>
            </a:r>
          </a:p>
        </p:txBody>
      </p:sp>
      <p:sp>
        <p:nvSpPr>
          <p:cNvPr id="10" name="TextBox 9">
            <a:extLst>
              <a:ext uri="{FF2B5EF4-FFF2-40B4-BE49-F238E27FC236}">
                <a16:creationId xmlns:a16="http://schemas.microsoft.com/office/drawing/2014/main" id="{2F6AF9FC-8374-4159-9D65-98D29C276D29}"/>
              </a:ext>
            </a:extLst>
          </p:cNvPr>
          <p:cNvSpPr txBox="1"/>
          <p:nvPr/>
        </p:nvSpPr>
        <p:spPr>
          <a:xfrm>
            <a:off x="7043895" y="5969045"/>
            <a:ext cx="4813157" cy="646331"/>
          </a:xfrm>
          <a:prstGeom prst="rect">
            <a:avLst/>
          </a:prstGeom>
          <a:noFill/>
        </p:spPr>
        <p:txBody>
          <a:bodyPr wrap="square">
            <a:spAutoFit/>
          </a:bodyPr>
          <a:lstStyle/>
          <a:p>
            <a:pPr marL="800100" lvl="1" fontAlgn="ctr"/>
            <a:r>
              <a:rPr lang="en-US" sz="1800" b="1" dirty="0">
                <a:latin typeface="Avenir LT Std 65 Medium" panose="020B0603020203020204" pitchFamily="34" charset="0"/>
              </a:rPr>
              <a:t>Savings essentially same as cash except for cost of interest during Loan Term.</a:t>
            </a:r>
          </a:p>
        </p:txBody>
      </p:sp>
      <p:sp>
        <p:nvSpPr>
          <p:cNvPr id="8" name="Rectangle 7">
            <a:extLst>
              <a:ext uri="{FF2B5EF4-FFF2-40B4-BE49-F238E27FC236}">
                <a16:creationId xmlns:a16="http://schemas.microsoft.com/office/drawing/2014/main" id="{99696DB5-4741-40F1-BCDC-3CDB0D3AA4B0}"/>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7074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F884502-DB78-43A6-A066-DAA92E7A8D94}"/>
              </a:ext>
            </a:extLst>
          </p:cNvPr>
          <p:cNvSpPr txBox="1"/>
          <p:nvPr/>
        </p:nvSpPr>
        <p:spPr>
          <a:xfrm>
            <a:off x="656552" y="337802"/>
            <a:ext cx="9879479" cy="584775"/>
          </a:xfrm>
          <a:prstGeom prst="rect">
            <a:avLst/>
          </a:prstGeom>
          <a:noFill/>
        </p:spPr>
        <p:txBody>
          <a:bodyPr wrap="square" rtlCol="0">
            <a:spAutoFit/>
          </a:bodyPr>
          <a:lstStyle/>
          <a:p>
            <a:r>
              <a:rPr lang="en-US" sz="3200" dirty="0">
                <a:latin typeface="AvenirNext LT Pro Bold" panose="020B0804020202020204" pitchFamily="34" charset="0"/>
              </a:rPr>
              <a:t>Centerville, Iowa Case Study</a:t>
            </a:r>
          </a:p>
        </p:txBody>
      </p:sp>
      <p:pic>
        <p:nvPicPr>
          <p:cNvPr id="8" name="Picture 7">
            <a:extLst>
              <a:ext uri="{FF2B5EF4-FFF2-40B4-BE49-F238E27FC236}">
                <a16:creationId xmlns:a16="http://schemas.microsoft.com/office/drawing/2014/main" id="{9EF9B5C6-F45B-4B88-8C39-BA80CF313C60}"/>
              </a:ext>
            </a:extLst>
          </p:cNvPr>
          <p:cNvPicPr>
            <a:picLocks noChangeAspect="1"/>
          </p:cNvPicPr>
          <p:nvPr/>
        </p:nvPicPr>
        <p:blipFill>
          <a:blip r:embed="rId2"/>
          <a:stretch>
            <a:fillRect/>
          </a:stretch>
        </p:blipFill>
        <p:spPr>
          <a:xfrm>
            <a:off x="6745073" y="12700"/>
            <a:ext cx="5356653" cy="6858000"/>
          </a:xfrm>
          <a:prstGeom prst="rect">
            <a:avLst/>
          </a:prstGeom>
        </p:spPr>
      </p:pic>
      <p:pic>
        <p:nvPicPr>
          <p:cNvPr id="3" name="Picture 2">
            <a:extLst>
              <a:ext uri="{FF2B5EF4-FFF2-40B4-BE49-F238E27FC236}">
                <a16:creationId xmlns:a16="http://schemas.microsoft.com/office/drawing/2014/main" id="{64CE0F0E-EE8D-484A-B00B-DBAEAE8908C7}"/>
              </a:ext>
            </a:extLst>
          </p:cNvPr>
          <p:cNvPicPr>
            <a:picLocks noChangeAspect="1"/>
          </p:cNvPicPr>
          <p:nvPr/>
        </p:nvPicPr>
        <p:blipFill>
          <a:blip r:embed="rId3"/>
          <a:stretch>
            <a:fillRect/>
          </a:stretch>
        </p:blipFill>
        <p:spPr>
          <a:xfrm>
            <a:off x="355190" y="172606"/>
            <a:ext cx="5868219" cy="6182588"/>
          </a:xfrm>
          <a:prstGeom prst="rect">
            <a:avLst/>
          </a:prstGeom>
        </p:spPr>
      </p:pic>
      <p:sp>
        <p:nvSpPr>
          <p:cNvPr id="7" name="Rectangle 6">
            <a:extLst>
              <a:ext uri="{FF2B5EF4-FFF2-40B4-BE49-F238E27FC236}">
                <a16:creationId xmlns:a16="http://schemas.microsoft.com/office/drawing/2014/main" id="{F981E993-7DEA-4E24-A9DF-B8A012BD5411}"/>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00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Example: Energy at Water and Wastewater Facilities </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r>
              <a:rPr lang="en-US" dirty="0"/>
              <a:t>Energy is critical to facility operation</a:t>
            </a:r>
          </a:p>
          <a:p>
            <a:r>
              <a:rPr lang="en-US" dirty="0"/>
              <a:t>Typical Energy Demands</a:t>
            </a:r>
          </a:p>
          <a:p>
            <a:pPr marL="685800" lvl="2">
              <a:spcBef>
                <a:spcPts val="1000"/>
              </a:spcBef>
            </a:pPr>
            <a:r>
              <a:rPr lang="en-US" sz="2400" dirty="0"/>
              <a:t>Pumping</a:t>
            </a:r>
          </a:p>
          <a:p>
            <a:pPr marL="685800" lvl="2">
              <a:spcBef>
                <a:spcPts val="1000"/>
              </a:spcBef>
            </a:pPr>
            <a:r>
              <a:rPr lang="en-US" sz="2400" dirty="0"/>
              <a:t>Aeration</a:t>
            </a:r>
          </a:p>
          <a:p>
            <a:pPr marL="685800" lvl="2">
              <a:spcBef>
                <a:spcPts val="1000"/>
              </a:spcBef>
            </a:pPr>
            <a:r>
              <a:rPr lang="en-US" sz="2400" dirty="0"/>
              <a:t>Mixing</a:t>
            </a:r>
          </a:p>
          <a:p>
            <a:pPr marL="685800" lvl="2">
              <a:spcBef>
                <a:spcPts val="1000"/>
              </a:spcBef>
            </a:pPr>
            <a:r>
              <a:rPr lang="en-US" sz="2400" dirty="0"/>
              <a:t>Heating/Cooling</a:t>
            </a:r>
          </a:p>
          <a:p>
            <a:pPr marL="685800" lvl="2">
              <a:spcBef>
                <a:spcPts val="1000"/>
              </a:spcBef>
            </a:pPr>
            <a:r>
              <a:rPr lang="en-US" sz="2400" dirty="0"/>
              <a:t>Disinfection</a:t>
            </a:r>
          </a:p>
          <a:p>
            <a:endParaRPr lang="en-US" dirty="0"/>
          </a:p>
          <a:p>
            <a:endParaRPr lang="en-US" dirty="0"/>
          </a:p>
        </p:txBody>
      </p:sp>
      <p:sp>
        <p:nvSpPr>
          <p:cNvPr id="4" name="Rectangle 3">
            <a:extLst>
              <a:ext uri="{FF2B5EF4-FFF2-40B4-BE49-F238E27FC236}">
                <a16:creationId xmlns:a16="http://schemas.microsoft.com/office/drawing/2014/main" id="{155C57E1-78AC-4FFA-8643-9A996CACF380}"/>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3979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6C3BE8-F340-42FD-A15F-64D075DE1C5C}"/>
              </a:ext>
            </a:extLst>
          </p:cNvPr>
          <p:cNvSpPr txBox="1"/>
          <p:nvPr/>
        </p:nvSpPr>
        <p:spPr>
          <a:xfrm>
            <a:off x="726402" y="1535704"/>
            <a:ext cx="10598089" cy="7525137"/>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On-site energy keeps energy price at the facility consistent and expected for decades to come.</a:t>
            </a:r>
          </a:p>
          <a:p>
            <a:pPr marL="914400" lvl="1" indent="-457200">
              <a:buFont typeface="Arial" panose="020B0604020202020204" pitchFamily="34" charset="0"/>
              <a:buChar char="•"/>
            </a:pPr>
            <a:r>
              <a:rPr lang="en-US" sz="2100" dirty="0">
                <a:latin typeface="Avenir LT Std 65 Medium" panose="020B0603020203020204" pitchFamily="34" charset="0"/>
              </a:rPr>
              <a:t>Less susceptible to:</a:t>
            </a:r>
          </a:p>
          <a:p>
            <a:pPr marL="1371600" lvl="2" indent="-457200">
              <a:buFont typeface="Arial" panose="020B0604020202020204" pitchFamily="34" charset="0"/>
              <a:buChar char="•"/>
            </a:pPr>
            <a:r>
              <a:rPr lang="en-US" sz="2100" dirty="0">
                <a:latin typeface="Avenir LT Std 65 Medium" panose="020B0603020203020204" pitchFamily="34" charset="0"/>
              </a:rPr>
              <a:t>Energy markets</a:t>
            </a:r>
          </a:p>
          <a:p>
            <a:pPr marL="1371600" lvl="2" indent="-457200">
              <a:buFont typeface="Arial" panose="020B0604020202020204" pitchFamily="34" charset="0"/>
              <a:buChar char="•"/>
            </a:pPr>
            <a:r>
              <a:rPr lang="en-US" sz="2100" dirty="0">
                <a:latin typeface="Avenir LT Std 65 Medium" panose="020B0603020203020204" pitchFamily="34" charset="0"/>
              </a:rPr>
              <a:t>Price swings</a:t>
            </a:r>
          </a:p>
          <a:p>
            <a:pPr marL="1371600" lvl="2" indent="-457200">
              <a:buFont typeface="Arial" panose="020B0604020202020204" pitchFamily="34" charset="0"/>
              <a:buChar char="•"/>
            </a:pPr>
            <a:r>
              <a:rPr lang="en-US" sz="2100" dirty="0">
                <a:latin typeface="Avenir LT Std 65 Medium" panose="020B0603020203020204" pitchFamily="34" charset="0"/>
              </a:rPr>
              <a:t>External crises</a:t>
            </a:r>
          </a:p>
          <a:p>
            <a:pPr marL="1371600" lvl="2" indent="-457200">
              <a:buFont typeface="Arial" panose="020B0604020202020204" pitchFamily="34" charset="0"/>
              <a:buChar char="•"/>
            </a:pPr>
            <a:r>
              <a:rPr lang="en-US" sz="2100" dirty="0">
                <a:latin typeface="Avenir LT Std 65 Medium" panose="020B0603020203020204" pitchFamily="34" charset="0"/>
              </a:rPr>
              <a:t>Distant natural disasters, etc.</a:t>
            </a:r>
          </a:p>
          <a:p>
            <a:pPr lvl="2"/>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Facility can continue to meet energy demands with less influence from external factors</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Protects public health and sanitation</a:t>
            </a: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r>
              <a:rPr lang="en-US" sz="2100" dirty="0">
                <a:latin typeface="Avenir LT Std 65 Medium" panose="020B0603020203020204" pitchFamily="34" charset="0"/>
              </a:rPr>
              <a:t>Large reduction in future risk</a:t>
            </a:r>
          </a:p>
          <a:p>
            <a:pPr marL="457200" indent="-457200">
              <a:buFont typeface="+mj-lt"/>
              <a:buAutoNum type="arabicPeriod"/>
            </a:pPr>
            <a:endParaRPr lang="en-US" sz="2100" dirty="0">
              <a:latin typeface="Avenir LT Std 65 Medium" panose="020B0603020203020204" pitchFamily="34" charset="0"/>
            </a:endParaRPr>
          </a:p>
          <a:p>
            <a:pPr marL="914400" lvl="1"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a:p>
            <a:endParaRPr lang="en-US" sz="2100" dirty="0">
              <a:latin typeface="Avenir LT Std 65 Medium" panose="020B0603020203020204" pitchFamily="34" charset="0"/>
            </a:endParaRPr>
          </a:p>
          <a:p>
            <a:pPr marL="457200" indent="-457200">
              <a:buFont typeface="+mj-lt"/>
              <a:buAutoNum type="arabicPeriod"/>
            </a:pPr>
            <a:endParaRPr lang="en-US" sz="2100" dirty="0">
              <a:latin typeface="Avenir LT Std 65 Medium" panose="020B0603020203020204" pitchFamily="34" charset="0"/>
            </a:endParaRPr>
          </a:p>
        </p:txBody>
      </p:sp>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Reducing Risk, Increasing Resiliency</a:t>
            </a:r>
          </a:p>
        </p:txBody>
      </p:sp>
      <p:sp>
        <p:nvSpPr>
          <p:cNvPr id="7" name="Rectangle 6">
            <a:extLst>
              <a:ext uri="{FF2B5EF4-FFF2-40B4-BE49-F238E27FC236}">
                <a16:creationId xmlns:a16="http://schemas.microsoft.com/office/drawing/2014/main" id="{0D12C429-E054-4355-B560-20C8909C8A61}"/>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863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6C3BE8-F340-42FD-A15F-64D075DE1C5C}"/>
              </a:ext>
            </a:extLst>
          </p:cNvPr>
          <p:cNvSpPr txBox="1"/>
          <p:nvPr/>
        </p:nvSpPr>
        <p:spPr>
          <a:xfrm>
            <a:off x="716776" y="1595021"/>
            <a:ext cx="10598089" cy="5262979"/>
          </a:xfrm>
          <a:prstGeom prst="rect">
            <a:avLst/>
          </a:prstGeom>
          <a:noFill/>
        </p:spPr>
        <p:txBody>
          <a:bodyPr wrap="square" rtlCol="0">
            <a:spAutoFit/>
          </a:bodyPr>
          <a:lstStyle/>
          <a:p>
            <a:pPr marL="457200" indent="-457200">
              <a:buFont typeface="+mj-lt"/>
              <a:buAutoNum type="arabicPeriod"/>
            </a:pPr>
            <a:r>
              <a:rPr lang="en-US" sz="2100" dirty="0">
                <a:latin typeface="Avenir LT Std 65 Medium" panose="020B0603020203020204" pitchFamily="34" charset="0"/>
              </a:rPr>
              <a:t>Facility Plans are decision making-tools</a:t>
            </a:r>
          </a:p>
          <a:p>
            <a:pPr marL="914400" lvl="1" indent="-457200">
              <a:buFont typeface="Arial" panose="020B0604020202020204" pitchFamily="34" charset="0"/>
              <a:buChar char="•"/>
            </a:pPr>
            <a:r>
              <a:rPr lang="en-US" sz="2100" dirty="0">
                <a:latin typeface="Avenir LT Std 65 Medium" panose="020B0603020203020204" pitchFamily="34" charset="0"/>
              </a:rPr>
              <a:t>Capital cost, life cycle cost, and many non-economic considerations</a:t>
            </a:r>
          </a:p>
          <a:p>
            <a:pPr marL="457200" indent="-457200">
              <a:buFont typeface="+mj-lt"/>
              <a:buAutoNum type="arabicPeriod"/>
            </a:pPr>
            <a:r>
              <a:rPr lang="en-US" sz="2100" dirty="0">
                <a:latin typeface="Avenir LT Std 65 Medium" panose="020B0603020203020204" pitchFamily="34" charset="0"/>
              </a:rPr>
              <a:t>Better facility planning can:</a:t>
            </a:r>
          </a:p>
          <a:p>
            <a:pPr marL="914400" lvl="1" indent="-457200">
              <a:buFont typeface="+mj-lt"/>
              <a:buAutoNum type="arabicPeriod"/>
            </a:pPr>
            <a:r>
              <a:rPr lang="en-US" sz="2100" dirty="0">
                <a:latin typeface="Avenir LT Std 65 Medium" panose="020B0603020203020204" pitchFamily="34" charset="0"/>
              </a:rPr>
              <a:t>Save money and time</a:t>
            </a:r>
          </a:p>
          <a:p>
            <a:pPr marL="914400" lvl="1" indent="-457200">
              <a:buFont typeface="+mj-lt"/>
              <a:buAutoNum type="arabicPeriod"/>
            </a:pPr>
            <a:r>
              <a:rPr lang="en-US" sz="2100" dirty="0">
                <a:latin typeface="Avenir LT Std 65 Medium" panose="020B0603020203020204" pitchFamily="34" charset="0"/>
              </a:rPr>
              <a:t>Reduce risk to our facilities </a:t>
            </a:r>
          </a:p>
          <a:p>
            <a:pPr marL="914400" lvl="1" indent="-457200">
              <a:buFont typeface="+mj-lt"/>
              <a:buAutoNum type="arabicPeriod"/>
            </a:pPr>
            <a:r>
              <a:rPr lang="en-US" sz="2100" dirty="0">
                <a:latin typeface="Avenir LT Std 65 Medium" panose="020B0603020203020204" pitchFamily="34" charset="0"/>
              </a:rPr>
              <a:t>Ensure we can consistently protect public health</a:t>
            </a:r>
          </a:p>
          <a:p>
            <a:pPr marL="457200" indent="-457200">
              <a:buFont typeface="+mj-lt"/>
              <a:buAutoNum type="arabicPeriod"/>
            </a:pPr>
            <a:endParaRPr lang="en-US" sz="2100" dirty="0">
              <a:solidFill>
                <a:srgbClr val="27387D"/>
              </a:solidFill>
              <a:latin typeface="Avenir LT Std 65 Medium" panose="020B0603020203020204" pitchFamily="34" charset="0"/>
            </a:endParaRPr>
          </a:p>
          <a:p>
            <a:pPr marL="914400" lvl="1" indent="-457200">
              <a:buFont typeface="+mj-lt"/>
              <a:buAutoNum type="arabicPeriod"/>
            </a:pPr>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a:p>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a:p>
            <a:endParaRPr lang="en-US" sz="2100" dirty="0">
              <a:solidFill>
                <a:srgbClr val="27387D"/>
              </a:solidFill>
              <a:latin typeface="Avenir LT Std 65 Medium" panose="020B0603020203020204" pitchFamily="34" charset="0"/>
            </a:endParaRPr>
          </a:p>
          <a:p>
            <a:pPr marL="457200" indent="-457200">
              <a:buFont typeface="+mj-lt"/>
              <a:buAutoNum type="arabicPeriod"/>
            </a:pPr>
            <a:endParaRPr lang="en-US" sz="2100" dirty="0">
              <a:solidFill>
                <a:srgbClr val="27387D"/>
              </a:solidFill>
              <a:latin typeface="Avenir LT Std 65 Medium" panose="020B0603020203020204" pitchFamily="34" charset="0"/>
            </a:endParaRPr>
          </a:p>
        </p:txBody>
      </p:sp>
      <p:sp>
        <p:nvSpPr>
          <p:cNvPr id="14" name="TextBox 13">
            <a:extLst>
              <a:ext uri="{FF2B5EF4-FFF2-40B4-BE49-F238E27FC236}">
                <a16:creationId xmlns:a16="http://schemas.microsoft.com/office/drawing/2014/main" id="{CF884502-DB78-43A6-A066-DAA92E7A8D94}"/>
              </a:ext>
            </a:extLst>
          </p:cNvPr>
          <p:cNvSpPr txBox="1"/>
          <p:nvPr/>
        </p:nvSpPr>
        <p:spPr>
          <a:xfrm>
            <a:off x="631152" y="806823"/>
            <a:ext cx="9879479" cy="584775"/>
          </a:xfrm>
          <a:prstGeom prst="rect">
            <a:avLst/>
          </a:prstGeom>
          <a:noFill/>
        </p:spPr>
        <p:txBody>
          <a:bodyPr wrap="square" rtlCol="0">
            <a:spAutoFit/>
          </a:bodyPr>
          <a:lstStyle/>
          <a:p>
            <a:r>
              <a:rPr lang="en-US" sz="3200" dirty="0">
                <a:latin typeface="AvenirNext LT Pro Bold" panose="020B0804020202020204" pitchFamily="34" charset="0"/>
              </a:rPr>
              <a:t>Comes back to the Importance of Facility Planning</a:t>
            </a:r>
          </a:p>
        </p:txBody>
      </p:sp>
      <p:sp>
        <p:nvSpPr>
          <p:cNvPr id="7" name="Rectangle 6">
            <a:extLst>
              <a:ext uri="{FF2B5EF4-FFF2-40B4-BE49-F238E27FC236}">
                <a16:creationId xmlns:a16="http://schemas.microsoft.com/office/drawing/2014/main" id="{0D12C429-E054-4355-B560-20C8909C8A61}"/>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2743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When to Consider Energy</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r>
              <a:rPr lang="en-US" dirty="0"/>
              <a:t>Energy considerations need to be part of the Facility Plan process to be most effective</a:t>
            </a:r>
          </a:p>
          <a:p>
            <a:r>
              <a:rPr lang="en-US" dirty="0"/>
              <a:t>Facility Plans are decision making-tools</a:t>
            </a:r>
          </a:p>
          <a:p>
            <a:pPr marL="685800" lvl="2">
              <a:spcBef>
                <a:spcPts val="1000"/>
              </a:spcBef>
            </a:pPr>
            <a:r>
              <a:rPr lang="en-US" sz="2400" dirty="0"/>
              <a:t>Capital cost, life cycle cost, risk, resilience, and many other non-economic considerations</a:t>
            </a:r>
          </a:p>
          <a:p>
            <a:r>
              <a:rPr lang="en-US" dirty="0"/>
              <a:t>Better facility planning can:</a:t>
            </a:r>
          </a:p>
          <a:p>
            <a:pPr marL="685800" lvl="2">
              <a:spcBef>
                <a:spcPts val="1000"/>
              </a:spcBef>
            </a:pPr>
            <a:r>
              <a:rPr lang="en-US" sz="2400" dirty="0"/>
              <a:t>Save money and time</a:t>
            </a:r>
          </a:p>
          <a:p>
            <a:pPr marL="685800" lvl="2">
              <a:spcBef>
                <a:spcPts val="1000"/>
              </a:spcBef>
            </a:pPr>
            <a:r>
              <a:rPr lang="en-US" sz="2400" dirty="0"/>
              <a:t>Reduce risk to our facilities </a:t>
            </a:r>
          </a:p>
          <a:p>
            <a:pPr marL="685800" lvl="2">
              <a:spcBef>
                <a:spcPts val="1000"/>
              </a:spcBef>
            </a:pPr>
            <a:r>
              <a:rPr lang="en-US" sz="2400" dirty="0"/>
              <a:t>Ensure we can consistently protect public health</a:t>
            </a:r>
          </a:p>
          <a:p>
            <a:endParaRPr lang="en-US" dirty="0"/>
          </a:p>
        </p:txBody>
      </p:sp>
      <p:sp>
        <p:nvSpPr>
          <p:cNvPr id="4" name="Rectangle 3">
            <a:extLst>
              <a:ext uri="{FF2B5EF4-FFF2-40B4-BE49-F238E27FC236}">
                <a16:creationId xmlns:a16="http://schemas.microsoft.com/office/drawing/2014/main" id="{155C57E1-78AC-4FFA-8643-9A996CACF380}"/>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6853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D6B0F-A1E8-46D7-A1D1-79BE25F76A31}"/>
              </a:ext>
            </a:extLst>
          </p:cNvPr>
          <p:cNvSpPr/>
          <p:nvPr/>
        </p:nvSpPr>
        <p:spPr>
          <a:xfrm>
            <a:off x="0" y="1"/>
            <a:ext cx="12192000" cy="1596230"/>
          </a:xfrm>
          <a:prstGeom prst="rect">
            <a:avLst/>
          </a:prstGeom>
          <a:solidFill>
            <a:srgbClr val="27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1702FD9-7948-4C88-B97E-34E059348039}"/>
              </a:ext>
            </a:extLst>
          </p:cNvPr>
          <p:cNvSpPr txBox="1"/>
          <p:nvPr/>
        </p:nvSpPr>
        <p:spPr>
          <a:xfrm>
            <a:off x="547754" y="553099"/>
            <a:ext cx="10739213" cy="677108"/>
          </a:xfrm>
          <a:prstGeom prst="rect">
            <a:avLst/>
          </a:prstGeom>
          <a:noFill/>
        </p:spPr>
        <p:txBody>
          <a:bodyPr wrap="square" rtlCol="0">
            <a:spAutoFit/>
          </a:bodyPr>
          <a:lstStyle/>
          <a:p>
            <a:pPr algn="ctr"/>
            <a:r>
              <a:rPr lang="en-US" sz="3800" dirty="0">
                <a:solidFill>
                  <a:schemeClr val="bg1"/>
                </a:solidFill>
                <a:latin typeface="AvenirNext LT Pro Bold" panose="020B0804020202020204" pitchFamily="34" charset="0"/>
              </a:rPr>
              <a:t>Thank you for your time!</a:t>
            </a:r>
          </a:p>
        </p:txBody>
      </p:sp>
      <p:sp>
        <p:nvSpPr>
          <p:cNvPr id="14" name="Subtitle 2">
            <a:extLst>
              <a:ext uri="{FF2B5EF4-FFF2-40B4-BE49-F238E27FC236}">
                <a16:creationId xmlns:a16="http://schemas.microsoft.com/office/drawing/2014/main" id="{7F95AA2F-213A-4129-B7A2-A284B0E4BF04}"/>
              </a:ext>
            </a:extLst>
          </p:cNvPr>
          <p:cNvSpPr txBox="1">
            <a:spLocks/>
          </p:cNvSpPr>
          <p:nvPr/>
        </p:nvSpPr>
        <p:spPr>
          <a:xfrm>
            <a:off x="413078" y="2252067"/>
            <a:ext cx="5682921" cy="32343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altLang="en-US" sz="2800" b="1" dirty="0"/>
              <a:t>Adib Amini, Ph.D., PE, ENV SP, </a:t>
            </a:r>
            <a:r>
              <a:rPr lang="en-US" altLang="en-US" sz="2800" b="1" dirty="0" err="1"/>
              <a:t>BCEE</a:t>
            </a:r>
            <a:endParaRPr lang="en-US" altLang="en-US" sz="2800" b="1" dirty="0"/>
          </a:p>
          <a:p>
            <a:pPr algn="l">
              <a:lnSpc>
                <a:spcPct val="100000"/>
              </a:lnSpc>
              <a:spcBef>
                <a:spcPts val="0"/>
              </a:spcBef>
            </a:pPr>
            <a:r>
              <a:rPr lang="en-US" altLang="en-US" sz="2800" dirty="0"/>
              <a:t>FOX Strand</a:t>
            </a:r>
          </a:p>
          <a:p>
            <a:pPr algn="l">
              <a:lnSpc>
                <a:spcPct val="100000"/>
              </a:lnSpc>
              <a:spcBef>
                <a:spcPts val="0"/>
              </a:spcBef>
            </a:pPr>
            <a:r>
              <a:rPr lang="en-US" altLang="en-US" sz="2800" dirty="0">
                <a:hlinkClick r:id="rId3"/>
              </a:rPr>
              <a:t>Adib.Amini@strand.com</a:t>
            </a:r>
            <a:endParaRPr lang="en-US" altLang="en-US" sz="2800" dirty="0"/>
          </a:p>
          <a:p>
            <a:pPr algn="l">
              <a:lnSpc>
                <a:spcPct val="100000"/>
              </a:lnSpc>
              <a:spcBef>
                <a:spcPts val="0"/>
              </a:spcBef>
            </a:pPr>
            <a:r>
              <a:rPr lang="en-US" altLang="en-US" sz="2800" dirty="0"/>
              <a:t>515-233-0000 (office)</a:t>
            </a:r>
            <a:br>
              <a:rPr lang="en-US" altLang="en-US" sz="2800" dirty="0"/>
            </a:br>
            <a:r>
              <a:rPr lang="en-US" altLang="en-US" sz="2800" dirty="0"/>
              <a:t>540-244-1239 (cell)			</a:t>
            </a:r>
          </a:p>
        </p:txBody>
      </p:sp>
      <p:sp>
        <p:nvSpPr>
          <p:cNvPr id="6" name="Rectangle 5">
            <a:extLst>
              <a:ext uri="{FF2B5EF4-FFF2-40B4-BE49-F238E27FC236}">
                <a16:creationId xmlns:a16="http://schemas.microsoft.com/office/drawing/2014/main" id="{624518F5-2B7B-4F72-8D5D-A244C0587808}"/>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Strand Associates, Inc.® | LinkedIn">
            <a:extLst>
              <a:ext uri="{FF2B5EF4-FFF2-40B4-BE49-F238E27FC236}">
                <a16:creationId xmlns:a16="http://schemas.microsoft.com/office/drawing/2014/main" id="{BD7B3842-D6EB-43F9-B43D-3134B16B6A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2338" y="4940600"/>
            <a:ext cx="1490394" cy="149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20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Energy History</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r>
              <a:rPr lang="en-US" dirty="0"/>
              <a:t>1973 energy crisis</a:t>
            </a:r>
          </a:p>
          <a:p>
            <a:pPr lvl="1"/>
            <a:r>
              <a:rPr lang="en-US" dirty="0"/>
              <a:t>Price of oil went from US$3 per barrel to nearly $12 per barrel globally; US prices were significantly higher</a:t>
            </a:r>
            <a:r>
              <a:rPr lang="en-US" sz="2800" dirty="0"/>
              <a:t>.</a:t>
            </a:r>
          </a:p>
          <a:p>
            <a:pPr lvl="1"/>
            <a:r>
              <a:rPr lang="en-US" dirty="0"/>
              <a:t>The crisis, or "shock", had many short- and long-term effects on the global economy. It was later called the "first oil shock“</a:t>
            </a:r>
          </a:p>
          <a:p>
            <a:r>
              <a:rPr lang="en-US" dirty="0"/>
              <a:t>1979 energy crisis</a:t>
            </a:r>
          </a:p>
          <a:p>
            <a:pPr lvl="1"/>
            <a:r>
              <a:rPr lang="en-US" dirty="0"/>
              <a:t>Although the global oil supply only decreased by approximately four percent, the oil markets' reaction raised the price of crude oil drastically over the next 12 months, more than doubling it to $39.50 per barrel. The spike in price caused fuel shortages and long lines at gas stations similar to the 1973 crisis.</a:t>
            </a:r>
          </a:p>
          <a:p>
            <a:pPr lvl="1"/>
            <a:endParaRPr lang="en-US" dirty="0"/>
          </a:p>
        </p:txBody>
      </p:sp>
      <p:sp>
        <p:nvSpPr>
          <p:cNvPr id="4" name="Rectangle 3">
            <a:extLst>
              <a:ext uri="{FF2B5EF4-FFF2-40B4-BE49-F238E27FC236}">
                <a16:creationId xmlns:a16="http://schemas.microsoft.com/office/drawing/2014/main" id="{28EC9C9B-C2BF-4F63-BE2B-C12157A63F99}"/>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020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Energy History</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r>
              <a:rPr lang="en-US" dirty="0"/>
              <a:t>Hurricane Katrina (2005)</a:t>
            </a:r>
          </a:p>
          <a:p>
            <a:pPr lvl="1"/>
            <a:endParaRPr lang="en-US" dirty="0"/>
          </a:p>
          <a:p>
            <a:pPr lvl="1"/>
            <a:endParaRPr lang="en-US" dirty="0"/>
          </a:p>
        </p:txBody>
      </p:sp>
      <p:sp>
        <p:nvSpPr>
          <p:cNvPr id="4" name="Rectangle 3">
            <a:extLst>
              <a:ext uri="{FF2B5EF4-FFF2-40B4-BE49-F238E27FC236}">
                <a16:creationId xmlns:a16="http://schemas.microsoft.com/office/drawing/2014/main" id="{28EC9C9B-C2BF-4F63-BE2B-C12157A63F99}"/>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0096FAB-09AA-4BCC-9ADF-61BCBAF38453}"/>
              </a:ext>
            </a:extLst>
          </p:cNvPr>
          <p:cNvPicPr>
            <a:picLocks noChangeAspect="1"/>
          </p:cNvPicPr>
          <p:nvPr/>
        </p:nvPicPr>
        <p:blipFill>
          <a:blip r:embed="rId2"/>
          <a:stretch>
            <a:fillRect/>
          </a:stretch>
        </p:blipFill>
        <p:spPr>
          <a:xfrm>
            <a:off x="5039441" y="0"/>
            <a:ext cx="6848745" cy="6858000"/>
          </a:xfrm>
          <a:prstGeom prst="rect">
            <a:avLst/>
          </a:prstGeom>
        </p:spPr>
      </p:pic>
    </p:spTree>
    <p:extLst>
      <p:ext uri="{BB962C8B-B14F-4D97-AF65-F5344CB8AC3E}">
        <p14:creationId xmlns:p14="http://schemas.microsoft.com/office/powerpoint/2010/main" val="307152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Energy History</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pPr lvl="1"/>
            <a:endParaRPr lang="en-US" dirty="0"/>
          </a:p>
          <a:p>
            <a:pPr lvl="1"/>
            <a:endParaRPr lang="en-US" dirty="0"/>
          </a:p>
        </p:txBody>
      </p:sp>
      <p:sp>
        <p:nvSpPr>
          <p:cNvPr id="4" name="Rectangle 3">
            <a:extLst>
              <a:ext uri="{FF2B5EF4-FFF2-40B4-BE49-F238E27FC236}">
                <a16:creationId xmlns:a16="http://schemas.microsoft.com/office/drawing/2014/main" id="{28EC9C9B-C2BF-4F63-BE2B-C12157A63F99}"/>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9206764-F592-44EA-9466-E3D8EA95BB42}"/>
              </a:ext>
            </a:extLst>
          </p:cNvPr>
          <p:cNvPicPr>
            <a:picLocks noChangeAspect="1"/>
          </p:cNvPicPr>
          <p:nvPr/>
        </p:nvPicPr>
        <p:blipFill rotWithShape="1">
          <a:blip r:embed="rId2"/>
          <a:srcRect l="4694"/>
          <a:stretch/>
        </p:blipFill>
        <p:spPr>
          <a:xfrm>
            <a:off x="3657600" y="474492"/>
            <a:ext cx="8534400" cy="5953956"/>
          </a:xfrm>
          <a:prstGeom prst="rect">
            <a:avLst/>
          </a:prstGeom>
        </p:spPr>
      </p:pic>
      <p:sp>
        <p:nvSpPr>
          <p:cNvPr id="8" name="Content Placeholder 2">
            <a:extLst>
              <a:ext uri="{FF2B5EF4-FFF2-40B4-BE49-F238E27FC236}">
                <a16:creationId xmlns:a16="http://schemas.microsoft.com/office/drawing/2014/main" id="{61CCB43A-8A0B-484F-90CE-9BC9E3E2CB61}"/>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Last year</a:t>
            </a:r>
          </a:p>
          <a:p>
            <a:pPr lvl="1"/>
            <a:endParaRPr lang="en-US" dirty="0"/>
          </a:p>
          <a:p>
            <a:pPr lvl="1"/>
            <a:endParaRPr lang="en-US" dirty="0"/>
          </a:p>
        </p:txBody>
      </p:sp>
    </p:spTree>
    <p:extLst>
      <p:ext uri="{BB962C8B-B14F-4D97-AF65-F5344CB8AC3E}">
        <p14:creationId xmlns:p14="http://schemas.microsoft.com/office/powerpoint/2010/main" val="411584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C58B-9761-48B5-AA25-D6E5D4FE8B67}"/>
              </a:ext>
            </a:extLst>
          </p:cNvPr>
          <p:cNvSpPr>
            <a:spLocks noGrp="1"/>
          </p:cNvSpPr>
          <p:nvPr>
            <p:ph type="title"/>
          </p:nvPr>
        </p:nvSpPr>
        <p:spPr/>
        <p:txBody>
          <a:bodyPr/>
          <a:lstStyle/>
          <a:p>
            <a:r>
              <a:rPr lang="en-US" sz="3200" dirty="0">
                <a:latin typeface="AvenirNext LT Pro Bold" panose="020B0804020202020204" pitchFamily="34" charset="0"/>
                <a:ea typeface="+mn-ea"/>
                <a:cs typeface="+mn-cs"/>
              </a:rPr>
              <a:t>Energy History</a:t>
            </a:r>
          </a:p>
        </p:txBody>
      </p:sp>
      <p:sp>
        <p:nvSpPr>
          <p:cNvPr id="3" name="Content Placeholder 2">
            <a:extLst>
              <a:ext uri="{FF2B5EF4-FFF2-40B4-BE49-F238E27FC236}">
                <a16:creationId xmlns:a16="http://schemas.microsoft.com/office/drawing/2014/main" id="{5F253F15-C3A6-4DC6-8D30-80C8234EDD37}"/>
              </a:ext>
            </a:extLst>
          </p:cNvPr>
          <p:cNvSpPr>
            <a:spLocks noGrp="1"/>
          </p:cNvSpPr>
          <p:nvPr>
            <p:ph idx="1"/>
          </p:nvPr>
        </p:nvSpPr>
        <p:spPr/>
        <p:txBody>
          <a:bodyPr/>
          <a:lstStyle/>
          <a:p>
            <a:pPr lvl="1"/>
            <a:endParaRPr lang="en-US" dirty="0"/>
          </a:p>
          <a:p>
            <a:pPr lvl="1"/>
            <a:endParaRPr lang="en-US" dirty="0"/>
          </a:p>
        </p:txBody>
      </p:sp>
      <p:sp>
        <p:nvSpPr>
          <p:cNvPr id="4" name="Rectangle 3">
            <a:extLst>
              <a:ext uri="{FF2B5EF4-FFF2-40B4-BE49-F238E27FC236}">
                <a16:creationId xmlns:a16="http://schemas.microsoft.com/office/drawing/2014/main" id="{28EC9C9B-C2BF-4F63-BE2B-C12157A63F99}"/>
              </a:ext>
            </a:extLst>
          </p:cNvPr>
          <p:cNvSpPr/>
          <p:nvPr/>
        </p:nvSpPr>
        <p:spPr>
          <a:xfrm>
            <a:off x="0" y="6679933"/>
            <a:ext cx="12192000" cy="178067"/>
          </a:xfrm>
          <a:prstGeom prst="rect">
            <a:avLst/>
          </a:prstGeom>
          <a:solidFill>
            <a:srgbClr val="9E8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61CCB43A-8A0B-484F-90CE-9BC9E3E2CB61}"/>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Last year</a:t>
            </a:r>
          </a:p>
          <a:p>
            <a:pPr lvl="1"/>
            <a:endParaRPr lang="en-US" dirty="0"/>
          </a:p>
          <a:p>
            <a:pPr lvl="1"/>
            <a:endParaRPr lang="en-US" dirty="0"/>
          </a:p>
        </p:txBody>
      </p:sp>
      <p:pic>
        <p:nvPicPr>
          <p:cNvPr id="6" name="Picture 5">
            <a:extLst>
              <a:ext uri="{FF2B5EF4-FFF2-40B4-BE49-F238E27FC236}">
                <a16:creationId xmlns:a16="http://schemas.microsoft.com/office/drawing/2014/main" id="{0BC710B5-8A0C-42F1-A2A9-BFFA69000D3A}"/>
              </a:ext>
            </a:extLst>
          </p:cNvPr>
          <p:cNvPicPr>
            <a:picLocks noChangeAspect="1"/>
          </p:cNvPicPr>
          <p:nvPr/>
        </p:nvPicPr>
        <p:blipFill>
          <a:blip r:embed="rId2"/>
          <a:stretch>
            <a:fillRect/>
          </a:stretch>
        </p:blipFill>
        <p:spPr>
          <a:xfrm>
            <a:off x="3962636" y="327132"/>
            <a:ext cx="7821116" cy="2295845"/>
          </a:xfrm>
          <a:prstGeom prst="rect">
            <a:avLst/>
          </a:prstGeom>
        </p:spPr>
      </p:pic>
      <p:pic>
        <p:nvPicPr>
          <p:cNvPr id="10" name="Picture 9">
            <a:extLst>
              <a:ext uri="{FF2B5EF4-FFF2-40B4-BE49-F238E27FC236}">
                <a16:creationId xmlns:a16="http://schemas.microsoft.com/office/drawing/2014/main" id="{37559368-9053-4634-9A08-7563ACCE9972}"/>
              </a:ext>
            </a:extLst>
          </p:cNvPr>
          <p:cNvPicPr>
            <a:picLocks noChangeAspect="1"/>
          </p:cNvPicPr>
          <p:nvPr/>
        </p:nvPicPr>
        <p:blipFill>
          <a:blip r:embed="rId3"/>
          <a:stretch>
            <a:fillRect/>
          </a:stretch>
        </p:blipFill>
        <p:spPr>
          <a:xfrm>
            <a:off x="3962636" y="2661747"/>
            <a:ext cx="7868748" cy="3515216"/>
          </a:xfrm>
          <a:prstGeom prst="rect">
            <a:avLst/>
          </a:prstGeom>
        </p:spPr>
      </p:pic>
    </p:spTree>
    <p:extLst>
      <p:ext uri="{BB962C8B-B14F-4D97-AF65-F5344CB8AC3E}">
        <p14:creationId xmlns:p14="http://schemas.microsoft.com/office/powerpoint/2010/main" val="2723011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E1D274-E10B-4C08-AB2C-2680D295CBF3}"/>
              </a:ext>
            </a:extLst>
          </p:cNvPr>
          <p:cNvPicPr>
            <a:picLocks noChangeAspect="1"/>
          </p:cNvPicPr>
          <p:nvPr/>
        </p:nvPicPr>
        <p:blipFill>
          <a:blip r:embed="rId3"/>
          <a:stretch>
            <a:fillRect/>
          </a:stretch>
        </p:blipFill>
        <p:spPr>
          <a:xfrm>
            <a:off x="183030" y="1970709"/>
            <a:ext cx="6241607" cy="1553425"/>
          </a:xfrm>
          <a:prstGeom prst="rect">
            <a:avLst/>
          </a:prstGeom>
        </p:spPr>
      </p:pic>
      <p:sp>
        <p:nvSpPr>
          <p:cNvPr id="2" name="Title 1">
            <a:extLst>
              <a:ext uri="{FF2B5EF4-FFF2-40B4-BE49-F238E27FC236}">
                <a16:creationId xmlns:a16="http://schemas.microsoft.com/office/drawing/2014/main" id="{1B04B544-014A-4FB6-ACE4-4D4A4CA99ECF}"/>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F42631C0-A383-4920-AFB4-2C7CCC1460A1}"/>
              </a:ext>
            </a:extLst>
          </p:cNvPr>
          <p:cNvPicPr>
            <a:picLocks noChangeAspect="1"/>
          </p:cNvPicPr>
          <p:nvPr/>
        </p:nvPicPr>
        <p:blipFill>
          <a:blip r:embed="rId4"/>
          <a:stretch>
            <a:fillRect/>
          </a:stretch>
        </p:blipFill>
        <p:spPr>
          <a:xfrm>
            <a:off x="65334" y="51371"/>
            <a:ext cx="6477000" cy="1876425"/>
          </a:xfrm>
          <a:prstGeom prst="rect">
            <a:avLst/>
          </a:prstGeom>
        </p:spPr>
      </p:pic>
      <p:pic>
        <p:nvPicPr>
          <p:cNvPr id="19" name="Picture 18">
            <a:extLst>
              <a:ext uri="{FF2B5EF4-FFF2-40B4-BE49-F238E27FC236}">
                <a16:creationId xmlns:a16="http://schemas.microsoft.com/office/drawing/2014/main" id="{B762153F-F164-4AC1-9D64-E27F5092CC5C}"/>
              </a:ext>
            </a:extLst>
          </p:cNvPr>
          <p:cNvPicPr>
            <a:picLocks noChangeAspect="1"/>
          </p:cNvPicPr>
          <p:nvPr/>
        </p:nvPicPr>
        <p:blipFill>
          <a:blip r:embed="rId5"/>
          <a:stretch>
            <a:fillRect/>
          </a:stretch>
        </p:blipFill>
        <p:spPr>
          <a:xfrm>
            <a:off x="183030" y="3305904"/>
            <a:ext cx="6448425" cy="1857375"/>
          </a:xfrm>
          <a:prstGeom prst="rect">
            <a:avLst/>
          </a:prstGeom>
        </p:spPr>
      </p:pic>
      <p:pic>
        <p:nvPicPr>
          <p:cNvPr id="13" name="Picture 12">
            <a:extLst>
              <a:ext uri="{FF2B5EF4-FFF2-40B4-BE49-F238E27FC236}">
                <a16:creationId xmlns:a16="http://schemas.microsoft.com/office/drawing/2014/main" id="{54C0F1FF-EE4A-4CCF-82F1-E13C1603DE11}"/>
              </a:ext>
            </a:extLst>
          </p:cNvPr>
          <p:cNvPicPr>
            <a:picLocks noChangeAspect="1"/>
          </p:cNvPicPr>
          <p:nvPr/>
        </p:nvPicPr>
        <p:blipFill>
          <a:blip r:embed="rId6"/>
          <a:stretch>
            <a:fillRect/>
          </a:stretch>
        </p:blipFill>
        <p:spPr>
          <a:xfrm>
            <a:off x="6037997" y="4027113"/>
            <a:ext cx="6381750" cy="1876425"/>
          </a:xfrm>
          <a:prstGeom prst="rect">
            <a:avLst/>
          </a:prstGeom>
        </p:spPr>
      </p:pic>
      <p:pic>
        <p:nvPicPr>
          <p:cNvPr id="9" name="Picture 8">
            <a:extLst>
              <a:ext uri="{FF2B5EF4-FFF2-40B4-BE49-F238E27FC236}">
                <a16:creationId xmlns:a16="http://schemas.microsoft.com/office/drawing/2014/main" id="{25CA3AC0-7FB0-4346-AAF2-707358463233}"/>
              </a:ext>
            </a:extLst>
          </p:cNvPr>
          <p:cNvPicPr>
            <a:picLocks noChangeAspect="1"/>
          </p:cNvPicPr>
          <p:nvPr/>
        </p:nvPicPr>
        <p:blipFill>
          <a:blip r:embed="rId7"/>
          <a:stretch>
            <a:fillRect/>
          </a:stretch>
        </p:blipFill>
        <p:spPr>
          <a:xfrm>
            <a:off x="5971322" y="2241550"/>
            <a:ext cx="6410325" cy="1857375"/>
          </a:xfrm>
          <a:prstGeom prst="rect">
            <a:avLst/>
          </a:prstGeom>
        </p:spPr>
      </p:pic>
      <p:pic>
        <p:nvPicPr>
          <p:cNvPr id="7" name="Picture 6">
            <a:extLst>
              <a:ext uri="{FF2B5EF4-FFF2-40B4-BE49-F238E27FC236}">
                <a16:creationId xmlns:a16="http://schemas.microsoft.com/office/drawing/2014/main" id="{BC857240-4844-444D-97DA-B49AA5DF9217}"/>
              </a:ext>
            </a:extLst>
          </p:cNvPr>
          <p:cNvPicPr>
            <a:picLocks noChangeAspect="1"/>
          </p:cNvPicPr>
          <p:nvPr/>
        </p:nvPicPr>
        <p:blipFill>
          <a:blip r:embed="rId8"/>
          <a:stretch>
            <a:fillRect/>
          </a:stretch>
        </p:blipFill>
        <p:spPr>
          <a:xfrm>
            <a:off x="6075553" y="714139"/>
            <a:ext cx="5745028" cy="1363085"/>
          </a:xfrm>
          <a:prstGeom prst="rect">
            <a:avLst/>
          </a:prstGeom>
        </p:spPr>
      </p:pic>
      <p:pic>
        <p:nvPicPr>
          <p:cNvPr id="4" name="Picture 3">
            <a:extLst>
              <a:ext uri="{FF2B5EF4-FFF2-40B4-BE49-F238E27FC236}">
                <a16:creationId xmlns:a16="http://schemas.microsoft.com/office/drawing/2014/main" id="{711921FA-8D9D-44B9-ACB2-6541F626135B}"/>
              </a:ext>
            </a:extLst>
          </p:cNvPr>
          <p:cNvPicPr>
            <a:picLocks noChangeAspect="1"/>
          </p:cNvPicPr>
          <p:nvPr/>
        </p:nvPicPr>
        <p:blipFill>
          <a:blip r:embed="rId9"/>
          <a:stretch>
            <a:fillRect/>
          </a:stretch>
        </p:blipFill>
        <p:spPr>
          <a:xfrm>
            <a:off x="65334" y="5033686"/>
            <a:ext cx="6410325" cy="1400175"/>
          </a:xfrm>
          <a:prstGeom prst="rect">
            <a:avLst/>
          </a:prstGeom>
        </p:spPr>
      </p:pic>
      <p:pic>
        <p:nvPicPr>
          <p:cNvPr id="6" name="Picture 5">
            <a:extLst>
              <a:ext uri="{FF2B5EF4-FFF2-40B4-BE49-F238E27FC236}">
                <a16:creationId xmlns:a16="http://schemas.microsoft.com/office/drawing/2014/main" id="{A6232F20-68B2-4E67-9118-9DA40937308E}"/>
              </a:ext>
            </a:extLst>
          </p:cNvPr>
          <p:cNvPicPr>
            <a:picLocks noChangeAspect="1"/>
          </p:cNvPicPr>
          <p:nvPr/>
        </p:nvPicPr>
        <p:blipFill>
          <a:blip r:embed="rId10"/>
          <a:stretch>
            <a:fillRect/>
          </a:stretch>
        </p:blipFill>
        <p:spPr>
          <a:xfrm>
            <a:off x="5971322" y="5368275"/>
            <a:ext cx="6486525" cy="1495425"/>
          </a:xfrm>
          <a:prstGeom prst="rect">
            <a:avLst/>
          </a:prstGeom>
        </p:spPr>
      </p:pic>
      <p:sp>
        <p:nvSpPr>
          <p:cNvPr id="8" name="Rectangle 7">
            <a:extLst>
              <a:ext uri="{FF2B5EF4-FFF2-40B4-BE49-F238E27FC236}">
                <a16:creationId xmlns:a16="http://schemas.microsoft.com/office/drawing/2014/main" id="{05656829-8550-490A-A41F-62C2DB8E4CC5}"/>
              </a:ext>
            </a:extLst>
          </p:cNvPr>
          <p:cNvSpPr/>
          <p:nvPr/>
        </p:nvSpPr>
        <p:spPr>
          <a:xfrm>
            <a:off x="183030" y="1520792"/>
            <a:ext cx="827623" cy="169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57CC01C-3D1D-4562-AB30-25EF9D6C0383}"/>
              </a:ext>
            </a:extLst>
          </p:cNvPr>
          <p:cNvSpPr/>
          <p:nvPr/>
        </p:nvSpPr>
        <p:spPr>
          <a:xfrm>
            <a:off x="6325810" y="1770066"/>
            <a:ext cx="827623" cy="169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B5F532E-C1C6-4E8C-8798-E72A5BF95BBC}"/>
              </a:ext>
            </a:extLst>
          </p:cNvPr>
          <p:cNvSpPr/>
          <p:nvPr/>
        </p:nvSpPr>
        <p:spPr>
          <a:xfrm>
            <a:off x="345055" y="3136008"/>
            <a:ext cx="827623" cy="169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3D8DEDA-6577-4C91-817F-03BA6002DA3C}"/>
              </a:ext>
            </a:extLst>
          </p:cNvPr>
          <p:cNvSpPr/>
          <p:nvPr/>
        </p:nvSpPr>
        <p:spPr>
          <a:xfrm>
            <a:off x="345055" y="4711630"/>
            <a:ext cx="827623" cy="169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122EAF9-664B-4124-B27E-6DB88058174F}"/>
              </a:ext>
            </a:extLst>
          </p:cNvPr>
          <p:cNvSpPr/>
          <p:nvPr/>
        </p:nvSpPr>
        <p:spPr>
          <a:xfrm>
            <a:off x="6128522" y="3713359"/>
            <a:ext cx="827623" cy="169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5330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8020</TotalTime>
  <Words>1755</Words>
  <Application>Microsoft Office PowerPoint</Application>
  <PresentationFormat>Widescreen</PresentationFormat>
  <Paragraphs>424</Paragraphs>
  <Slides>43</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Avenir LT Std 65 Medium</vt:lpstr>
      <vt:lpstr>AvenirNext LT Pro Bold</vt:lpstr>
      <vt:lpstr>Calibri</vt:lpstr>
      <vt:lpstr>Calibri Light</vt:lpstr>
      <vt:lpstr>Helvetica Neue Light</vt:lpstr>
      <vt:lpstr>Office Theme</vt:lpstr>
      <vt:lpstr>PowerPoint Presentation</vt:lpstr>
      <vt:lpstr>PowerPoint Presentation</vt:lpstr>
      <vt:lpstr>Importance of Critical Infrastructure</vt:lpstr>
      <vt:lpstr>Example: Energy at Water and Wastewater Facilities </vt:lpstr>
      <vt:lpstr>Energy History</vt:lpstr>
      <vt:lpstr>Energy History</vt:lpstr>
      <vt:lpstr>Energy History</vt:lpstr>
      <vt:lpstr>Energy History</vt:lpstr>
      <vt:lpstr>PowerPoint Presentation</vt:lpstr>
      <vt:lpstr>Risk and Resilience</vt:lpstr>
      <vt:lpstr>How: Reduce Risk, Increase Resilience</vt:lpstr>
      <vt:lpstr>Energy at Critical Facilities </vt:lpstr>
      <vt:lpstr>Where does it come from, where does it go?</vt:lpstr>
      <vt:lpstr>Origins</vt:lpstr>
      <vt:lpstr>Energy Storage vs Energy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to Consider Energy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Britton Avery</dc:creator>
  <cp:lastModifiedBy>Amini, Adib</cp:lastModifiedBy>
  <cp:revision>142</cp:revision>
  <dcterms:created xsi:type="dcterms:W3CDTF">2021-03-24T14:48:03Z</dcterms:created>
  <dcterms:modified xsi:type="dcterms:W3CDTF">2022-10-05T20:15:04Z</dcterms:modified>
</cp:coreProperties>
</file>