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</p:sldMasterIdLst>
  <p:notesMasterIdLst>
    <p:notesMasterId r:id="rId80"/>
  </p:notesMasterIdLst>
  <p:handoutMasterIdLst>
    <p:handoutMasterId r:id="rId81"/>
  </p:handoutMasterIdLst>
  <p:sldIdLst>
    <p:sldId id="257" r:id="rId6"/>
    <p:sldId id="298" r:id="rId7"/>
    <p:sldId id="290" r:id="rId8"/>
    <p:sldId id="289" r:id="rId9"/>
    <p:sldId id="295" r:id="rId10"/>
    <p:sldId id="303" r:id="rId11"/>
    <p:sldId id="301" r:id="rId12"/>
    <p:sldId id="304" r:id="rId13"/>
    <p:sldId id="305" r:id="rId14"/>
    <p:sldId id="306" r:id="rId15"/>
    <p:sldId id="307" r:id="rId16"/>
    <p:sldId id="308" r:id="rId17"/>
    <p:sldId id="287" r:id="rId18"/>
    <p:sldId id="317" r:id="rId19"/>
    <p:sldId id="310" r:id="rId20"/>
    <p:sldId id="316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8" r:id="rId41"/>
    <p:sldId id="337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50" r:id="rId50"/>
    <p:sldId id="346" r:id="rId51"/>
    <p:sldId id="347" r:id="rId52"/>
    <p:sldId id="351" r:id="rId53"/>
    <p:sldId id="348" r:id="rId54"/>
    <p:sldId id="352" r:id="rId55"/>
    <p:sldId id="353" r:id="rId56"/>
    <p:sldId id="387" r:id="rId57"/>
    <p:sldId id="389" r:id="rId58"/>
    <p:sldId id="397" r:id="rId59"/>
    <p:sldId id="392" r:id="rId60"/>
    <p:sldId id="398" r:id="rId61"/>
    <p:sldId id="391" r:id="rId62"/>
    <p:sldId id="403" r:id="rId63"/>
    <p:sldId id="405" r:id="rId64"/>
    <p:sldId id="404" r:id="rId65"/>
    <p:sldId id="406" r:id="rId66"/>
    <p:sldId id="409" r:id="rId67"/>
    <p:sldId id="411" r:id="rId68"/>
    <p:sldId id="416" r:id="rId69"/>
    <p:sldId id="418" r:id="rId70"/>
    <p:sldId id="423" r:id="rId71"/>
    <p:sldId id="419" r:id="rId72"/>
    <p:sldId id="421" r:id="rId73"/>
    <p:sldId id="428" r:id="rId74"/>
    <p:sldId id="429" r:id="rId75"/>
    <p:sldId id="430" r:id="rId76"/>
    <p:sldId id="431" r:id="rId77"/>
    <p:sldId id="432" r:id="rId78"/>
    <p:sldId id="433" r:id="rId7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Callahan" initials="JC" lastIdx="12" clrIdx="0">
    <p:extLst>
      <p:ext uri="{19B8F6BF-5375-455C-9EA6-DF929625EA0E}">
        <p15:presenceInfo xmlns:p15="http://schemas.microsoft.com/office/powerpoint/2012/main" userId="S::jcallahan@mcclurevision.com::2aae4786-f8be-4b02-a3c2-b625dfd337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6FF33"/>
    <a:srgbClr val="FF0000"/>
    <a:srgbClr val="0078C1"/>
    <a:srgbClr val="044A75"/>
    <a:srgbClr val="373737"/>
    <a:srgbClr val="01C6FD"/>
    <a:srgbClr val="79AE02"/>
    <a:srgbClr val="067F9C"/>
    <a:srgbClr val="01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81281" autoAdjust="0"/>
  </p:normalViewPr>
  <p:slideViewPr>
    <p:cSldViewPr snapToGrid="0">
      <p:cViewPr varScale="1">
        <p:scale>
          <a:sx n="93" d="100"/>
          <a:sy n="93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commentAuthors" Target="commentAuthor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30/09/2022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3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1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rgbClr val="044A75"/>
                </a:solidFill>
                <a:latin typeface="Futura Lt BT" panose="020B0402020204020303" pitchFamily="34" charset="0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0" dirty="0">
                <a:solidFill>
                  <a:srgbClr val="373737"/>
                </a:solidFill>
                <a:latin typeface="Futura Hv BT" panose="020B0702020204020204" pitchFamily="34" charset="0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7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2319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27048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89662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14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9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0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8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82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C59DD-B123-4642-810F-49A5D8F26D0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864969" y="63668"/>
            <a:ext cx="1880717" cy="13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0" kern="1200" spc="-60" baseline="0" dirty="0">
          <a:solidFill>
            <a:schemeClr val="tx1"/>
          </a:solidFill>
          <a:latin typeface="Futura Hv BT" panose="020B07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3EC6-A934-4029-ADA7-9A060BF0728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D3B9-0D12-421E-8A88-A63E8DF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9.svg"/><Relationship Id="rId7" Type="http://schemas.openxmlformats.org/officeDocument/2006/relationships/image" Target="../media/image41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00.svg"/><Relationship Id="rId4" Type="http://schemas.openxmlformats.org/officeDocument/2006/relationships/image" Target="../media/image37.png"/><Relationship Id="rId9" Type="http://schemas.openxmlformats.org/officeDocument/2006/relationships/image" Target="../media/image53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11" Type="http://schemas.openxmlformats.org/officeDocument/2006/relationships/image" Target="../media/image113.svg"/><Relationship Id="rId5" Type="http://schemas.openxmlformats.org/officeDocument/2006/relationships/image" Target="../media/image107.sv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sv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svg"/><Relationship Id="rId7" Type="http://schemas.openxmlformats.org/officeDocument/2006/relationships/image" Target="../media/image117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svg"/><Relationship Id="rId5" Type="http://schemas.openxmlformats.org/officeDocument/2006/relationships/image" Target="../media/image75.svg"/><Relationship Id="rId10" Type="http://schemas.openxmlformats.org/officeDocument/2006/relationships/image" Target="../media/image120.png"/><Relationship Id="rId4" Type="http://schemas.openxmlformats.org/officeDocument/2006/relationships/image" Target="../media/image74.png"/><Relationship Id="rId9" Type="http://schemas.openxmlformats.org/officeDocument/2006/relationships/image" Target="../media/image119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svg"/><Relationship Id="rId3" Type="http://schemas.openxmlformats.org/officeDocument/2006/relationships/image" Target="../media/image123.svg"/><Relationship Id="rId7" Type="http://schemas.openxmlformats.org/officeDocument/2006/relationships/image" Target="../media/image75.svg"/><Relationship Id="rId12" Type="http://schemas.openxmlformats.org/officeDocument/2006/relationships/image" Target="../media/image12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119.svg"/><Relationship Id="rId5" Type="http://schemas.openxmlformats.org/officeDocument/2006/relationships/image" Target="../media/image125.svg"/><Relationship Id="rId10" Type="http://schemas.openxmlformats.org/officeDocument/2006/relationships/image" Target="../media/image118.png"/><Relationship Id="rId4" Type="http://schemas.openxmlformats.org/officeDocument/2006/relationships/image" Target="../media/image124.png"/><Relationship Id="rId9" Type="http://schemas.openxmlformats.org/officeDocument/2006/relationships/image" Target="../media/image117.sv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0.svg"/><Relationship Id="rId4" Type="http://schemas.openxmlformats.org/officeDocument/2006/relationships/image" Target="../media/image12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7" Type="http://schemas.openxmlformats.org/officeDocument/2006/relationships/image" Target="../media/image136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2.svg"/><Relationship Id="rId4" Type="http://schemas.openxmlformats.org/officeDocument/2006/relationships/image" Target="../media/image14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hyperlink" Target="https://www.headspace.com/meditation/meditation-for-beginner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34955D1-F4B4-436A-A2E7-34662CE0AE69}"/>
              </a:ext>
            </a:extLst>
          </p:cNvPr>
          <p:cNvSpPr txBox="1"/>
          <p:nvPr/>
        </p:nvSpPr>
        <p:spPr>
          <a:xfrm>
            <a:off x="0" y="2514104"/>
            <a:ext cx="1220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9C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Emotional Intelligence &amp; Why It’s Important for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914D9-D5CB-4D67-8D58-B88B857041D8}"/>
              </a:ext>
            </a:extLst>
          </p:cNvPr>
          <p:cNvSpPr txBox="1"/>
          <p:nvPr/>
        </p:nvSpPr>
        <p:spPr>
          <a:xfrm>
            <a:off x="9293" y="28039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Human Resources Officer, McClure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3043B-5EEE-438B-8277-EA8D89474062}"/>
              </a:ext>
            </a:extLst>
          </p:cNvPr>
          <p:cNvGrpSpPr/>
          <p:nvPr/>
        </p:nvGrpSpPr>
        <p:grpSpPr>
          <a:xfrm>
            <a:off x="-256477" y="5810899"/>
            <a:ext cx="12561464" cy="1118029"/>
            <a:chOff x="-256477" y="5810899"/>
            <a:chExt cx="12561464" cy="11180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2615B-8E68-4049-A23D-76CC2AC1FD53}"/>
                </a:ext>
              </a:extLst>
            </p:cNvPr>
            <p:cNvSpPr/>
            <p:nvPr/>
          </p:nvSpPr>
          <p:spPr>
            <a:xfrm>
              <a:off x="-256477" y="5810899"/>
              <a:ext cx="12561464" cy="1118029"/>
            </a:xfrm>
            <a:prstGeom prst="rect">
              <a:avLst/>
            </a:prstGeom>
            <a:solidFill>
              <a:srgbClr val="253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AA82FA-6400-43F5-8AD0-2E5F4BFC1EC4}"/>
                </a:ext>
              </a:extLst>
            </p:cNvPr>
            <p:cNvSpPr txBox="1"/>
            <p:nvPr/>
          </p:nvSpPr>
          <p:spPr>
            <a:xfrm>
              <a:off x="0" y="6139080"/>
              <a:ext cx="121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HANDOUTS &amp; PRESENTATIONS ARE AVAILABLE THROUGH THE EVENT APP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30CB1A3-1925-4C07-9EF9-774A46836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1" y="268634"/>
            <a:ext cx="1761861" cy="13377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BBF5D2-08D8-463F-B347-277C1FB5CAD5}"/>
              </a:ext>
            </a:extLst>
          </p:cNvPr>
          <p:cNvSpPr/>
          <p:nvPr/>
        </p:nvSpPr>
        <p:spPr>
          <a:xfrm>
            <a:off x="-256477" y="5806113"/>
            <a:ext cx="12723540" cy="45719"/>
          </a:xfrm>
          <a:prstGeom prst="rect">
            <a:avLst/>
          </a:prstGeom>
          <a:solidFill>
            <a:srgbClr val="F89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9C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6BEE4-EEC2-4AA2-90C2-FAB2EA78D7B3}"/>
              </a:ext>
            </a:extLst>
          </p:cNvPr>
          <p:cNvSpPr txBox="1"/>
          <p:nvPr/>
        </p:nvSpPr>
        <p:spPr>
          <a:xfrm>
            <a:off x="2292599" y="291190"/>
            <a:ext cx="858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539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IOWA LEAGUE OF CITIES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DD1FF-578E-4798-A141-29BED55DDCFD}"/>
              </a:ext>
            </a:extLst>
          </p:cNvPr>
          <p:cNvSpPr txBox="1"/>
          <p:nvPr/>
        </p:nvSpPr>
        <p:spPr>
          <a:xfrm>
            <a:off x="2240240" y="748818"/>
            <a:ext cx="10064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539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CONFERENCE &amp; EXHIBIT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B58EF8-6C98-4847-8171-1F3081A8FB84}"/>
              </a:ext>
            </a:extLst>
          </p:cNvPr>
          <p:cNvSpPr/>
          <p:nvPr/>
        </p:nvSpPr>
        <p:spPr>
          <a:xfrm flipV="1">
            <a:off x="7007290" y="541366"/>
            <a:ext cx="4749282" cy="45719"/>
          </a:xfrm>
          <a:prstGeom prst="rect">
            <a:avLst/>
          </a:prstGeom>
          <a:solidFill>
            <a:srgbClr val="F89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9C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6E7D2-47C3-431E-BCC7-7EF07AB84F99}"/>
              </a:ext>
            </a:extLst>
          </p:cNvPr>
          <p:cNvSpPr/>
          <p:nvPr/>
        </p:nvSpPr>
        <p:spPr>
          <a:xfrm rot="16200000">
            <a:off x="1609321" y="1000956"/>
            <a:ext cx="1180583" cy="45719"/>
          </a:xfrm>
          <a:prstGeom prst="rect">
            <a:avLst/>
          </a:prstGeom>
          <a:solidFill>
            <a:srgbClr val="F89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9C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B08F9F2F-89E1-4B33-88AB-E4757242DAB0}"/>
              </a:ext>
            </a:extLst>
          </p:cNvPr>
          <p:cNvSpPr txBox="1">
            <a:spLocks/>
          </p:cNvSpPr>
          <p:nvPr/>
        </p:nvSpPr>
        <p:spPr>
          <a:xfrm>
            <a:off x="6575331" y="1126683"/>
            <a:ext cx="4775751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60" baseline="0" dirty="0">
                <a:solidFill>
                  <a:schemeClr val="tx1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Lt BT" panose="020B0402020204020303" pitchFamily="34" charset="0"/>
              </a:rPr>
              <a:t>Contempt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3F418D34-31B9-4E90-85EE-9700E75FE07D}"/>
              </a:ext>
            </a:extLst>
          </p:cNvPr>
          <p:cNvSpPr txBox="1">
            <a:spLocks/>
          </p:cNvSpPr>
          <p:nvPr/>
        </p:nvSpPr>
        <p:spPr>
          <a:xfrm>
            <a:off x="6730453" y="2421437"/>
            <a:ext cx="4775755" cy="2352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Asymmetric tension around nose and mouth</a:t>
            </a:r>
          </a:p>
          <a:p>
            <a:pPr marL="742950" lvl="1" indent="-285750"/>
            <a:r>
              <a:rPr lang="en-US" sz="1600" i="1" dirty="0">
                <a:latin typeface="Futura Lt BT" panose="020B0402020204020303" pitchFamily="34" charset="0"/>
              </a:rPr>
              <a:t>A very powerful and often masked emotion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C7383E-7B59-4156-8CB8-5A5D4CB7CB39}"/>
              </a:ext>
            </a:extLst>
          </p:cNvPr>
          <p:cNvSpPr txBox="1">
            <a:spLocks/>
          </p:cNvSpPr>
          <p:nvPr/>
        </p:nvSpPr>
        <p:spPr>
          <a:xfrm>
            <a:off x="623318" y="1126684"/>
            <a:ext cx="5170715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60" baseline="0" dirty="0">
                <a:solidFill>
                  <a:schemeClr val="tx1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Lt BT" panose="020B0402020204020303" pitchFamily="34" charset="0"/>
              </a:rPr>
              <a:t>Disgust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2F50EEE-6497-4EB3-9647-17B42B428DBF}"/>
              </a:ext>
            </a:extLst>
          </p:cNvPr>
          <p:cNvSpPr txBox="1">
            <a:spLocks/>
          </p:cNvSpPr>
          <p:nvPr/>
        </p:nvSpPr>
        <p:spPr>
          <a:xfrm>
            <a:off x="748504" y="1902272"/>
            <a:ext cx="5045529" cy="33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Futura Lt BT" panose="020B0402020204020303" pitchFamily="34" charset="0"/>
              </a:rPr>
              <a:t>How to recognize: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93AD6C4-E96F-4927-A094-4781CBC7421F}"/>
              </a:ext>
            </a:extLst>
          </p:cNvPr>
          <p:cNvSpPr txBox="1">
            <a:spLocks/>
          </p:cNvSpPr>
          <p:nvPr/>
        </p:nvSpPr>
        <p:spPr>
          <a:xfrm>
            <a:off x="748505" y="2421437"/>
            <a:ext cx="5170715" cy="2352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Tension around nose to close off nasal passages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Mouth recoils from aversive stimulus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8936D7-1856-49EB-8BB9-2FF26FC7D7AC}"/>
              </a:ext>
            </a:extLst>
          </p:cNvPr>
          <p:cNvSpPr txBox="1">
            <a:spLocks/>
          </p:cNvSpPr>
          <p:nvPr/>
        </p:nvSpPr>
        <p:spPr>
          <a:xfrm>
            <a:off x="6730454" y="1902271"/>
            <a:ext cx="4775754" cy="334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Futura Lt BT" panose="020B0402020204020303" pitchFamily="34" charset="0"/>
              </a:rPr>
              <a:t>How to recognize: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B3C80A-8277-443C-A6A3-DCAE7366C3B3}"/>
              </a:ext>
            </a:extLst>
          </p:cNvPr>
          <p:cNvCxnSpPr>
            <a:cxnSpLocks/>
          </p:cNvCxnSpPr>
          <p:nvPr/>
        </p:nvCxnSpPr>
        <p:spPr>
          <a:xfrm>
            <a:off x="6106886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1D633A-AA5F-43BA-8EE0-201FA9D3FA34}"/>
              </a:ext>
            </a:extLst>
          </p:cNvPr>
          <p:cNvGrpSpPr/>
          <p:nvPr/>
        </p:nvGrpSpPr>
        <p:grpSpPr>
          <a:xfrm>
            <a:off x="2219144" y="1204892"/>
            <a:ext cx="425680" cy="420979"/>
            <a:chOff x="8386974" y="2715056"/>
            <a:chExt cx="991450" cy="102467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BB38097-6E97-41F1-A996-5908637324A6}"/>
                </a:ext>
              </a:extLst>
            </p:cNvPr>
            <p:cNvSpPr/>
            <p:nvPr/>
          </p:nvSpPr>
          <p:spPr>
            <a:xfrm>
              <a:off x="8386974" y="2715056"/>
              <a:ext cx="991450" cy="10246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A58CCA00-F26E-4F2D-B055-C4E8E8E174C4}"/>
                </a:ext>
              </a:extLst>
            </p:cNvPr>
            <p:cNvSpPr/>
            <p:nvPr/>
          </p:nvSpPr>
          <p:spPr>
            <a:xfrm>
              <a:off x="8592157" y="3065317"/>
              <a:ext cx="158878" cy="159874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8CCF5958-ABB4-4549-ABE5-34F222429C33}"/>
                </a:ext>
              </a:extLst>
            </p:cNvPr>
            <p:cNvSpPr/>
            <p:nvPr/>
          </p:nvSpPr>
          <p:spPr>
            <a:xfrm>
              <a:off x="9015164" y="3065317"/>
              <a:ext cx="158878" cy="159874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B48A3249-5142-4B79-A451-517486DBD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699" y="3418250"/>
              <a:ext cx="186058" cy="58918"/>
            </a:xfrm>
            <a:prstGeom prst="curved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8D09B7AC-E8E2-4BA7-B027-275C8585E12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723821" y="3428831"/>
              <a:ext cx="158878" cy="48342"/>
            </a:xfrm>
            <a:prstGeom prst="curved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A864B54D-D0B0-4B83-B1BA-8EFAD53FB8A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57775" y="3423538"/>
              <a:ext cx="79439" cy="53630"/>
            </a:xfrm>
            <a:prstGeom prst="curved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89678BB0-4E89-4D84-A393-D8DC8AB404A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627899" y="3428584"/>
              <a:ext cx="106907" cy="59170"/>
            </a:xfrm>
            <a:prstGeom prst="curved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AFBD4AB-D9A6-42DC-A7BD-9100C486E73A}"/>
                </a:ext>
              </a:extLst>
            </p:cNvPr>
            <p:cNvSpPr/>
            <p:nvPr/>
          </p:nvSpPr>
          <p:spPr>
            <a:xfrm>
              <a:off x="8556288" y="2935806"/>
              <a:ext cx="257454" cy="51901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21DF49-0151-4651-A93B-91033591AE03}"/>
                </a:ext>
              </a:extLst>
            </p:cNvPr>
            <p:cNvSpPr/>
            <p:nvPr/>
          </p:nvSpPr>
          <p:spPr>
            <a:xfrm flipH="1">
              <a:off x="8981238" y="2944707"/>
              <a:ext cx="277440" cy="51903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Graphic 39" descr="Neutral face outline with solid fill">
            <a:extLst>
              <a:ext uri="{FF2B5EF4-FFF2-40B4-BE49-F238E27FC236}">
                <a16:creationId xmlns:a16="http://schemas.microsoft.com/office/drawing/2014/main" id="{5B59BF7E-5338-444F-9FE5-BCD2B311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3554" y="1071655"/>
            <a:ext cx="649265" cy="649265"/>
          </a:xfrm>
          <a:prstGeom prst="rect">
            <a:avLst/>
          </a:prstGeom>
        </p:spPr>
      </p:pic>
      <p:pic>
        <p:nvPicPr>
          <p:cNvPr id="3" name="Picture 2" descr="A picture containing person, sport, athletic game, wearing&#10;&#10;Description automatically generated">
            <a:extLst>
              <a:ext uri="{FF2B5EF4-FFF2-40B4-BE49-F238E27FC236}">
                <a16:creationId xmlns:a16="http://schemas.microsoft.com/office/drawing/2014/main" id="{95A8D7CD-6232-4A1F-B302-FE3BBB777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8" t="3627" r="6728"/>
          <a:stretch/>
        </p:blipFill>
        <p:spPr>
          <a:xfrm>
            <a:off x="7309628" y="3439385"/>
            <a:ext cx="3617404" cy="2670095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69E73CD-6A2D-49D1-BEA6-75224D0F5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68" y="3439386"/>
            <a:ext cx="3617404" cy="26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parrot, clipart&#10;&#10;Description automatically generated">
            <a:extLst>
              <a:ext uri="{FF2B5EF4-FFF2-40B4-BE49-F238E27FC236}">
                <a16:creationId xmlns:a16="http://schemas.microsoft.com/office/drawing/2014/main" id="{79F15239-3CF1-4D82-B2E2-91A31B1559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0106" r="9710"/>
          <a:stretch/>
        </p:blipFill>
        <p:spPr>
          <a:xfrm>
            <a:off x="6299200" y="0"/>
            <a:ext cx="58928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79184D-4A13-4162-9CB9-858F93EF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1329494"/>
            <a:ext cx="5170715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Happiness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35920-4E04-4C85-ACFE-D99F0F5B3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272" y="2216768"/>
            <a:ext cx="5045529" cy="334508"/>
          </a:xfrm>
        </p:spPr>
        <p:txBody>
          <a:bodyPr/>
          <a:lstStyle/>
          <a:p>
            <a:r>
              <a:rPr lang="en-US" sz="2000" dirty="0">
                <a:latin typeface="Futura Lt BT" panose="020B0402020204020303" pitchFamily="34" charset="0"/>
              </a:rPr>
              <a:t>How to recognize: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26E9F-BA68-4111-8D42-5A16D3ABBA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679" y="2847622"/>
            <a:ext cx="3946350" cy="2380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Smile</a:t>
            </a:r>
          </a:p>
          <a:p>
            <a:pPr marL="971550" lvl="1" indent="-285750"/>
            <a:r>
              <a:rPr lang="en-US" sz="1600" i="1" dirty="0">
                <a:latin typeface="Futura Lt BT" panose="020B0402020204020303" pitchFamily="34" charset="0"/>
              </a:rPr>
              <a:t>Real smile – gradual onset, doesn’t stay at peak, gradual offset</a:t>
            </a:r>
          </a:p>
          <a:p>
            <a:pPr marL="971550" lvl="1" indent="-285750"/>
            <a:r>
              <a:rPr lang="en-US" sz="1600" i="1" dirty="0">
                <a:latin typeface="Futura Lt BT" panose="020B0402020204020303" pitchFamily="34" charset="0"/>
              </a:rPr>
              <a:t>Fake smile – instant peak, held at peak, instant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Tension around outer corner of the eye</a:t>
            </a:r>
          </a:p>
          <a:p>
            <a:pPr marL="971550" lvl="1" indent="-285750"/>
            <a:endParaRPr lang="en-US" sz="1600" i="1" dirty="0">
              <a:latin typeface="Futura Lt BT" panose="020B0402020204020303" pitchFamily="34" charset="0"/>
            </a:endParaRPr>
          </a:p>
        </p:txBody>
      </p:sp>
      <p:pic>
        <p:nvPicPr>
          <p:cNvPr id="9" name="Graphic 8" descr="Smiling face outline with solid fill">
            <a:extLst>
              <a:ext uri="{FF2B5EF4-FFF2-40B4-BE49-F238E27FC236}">
                <a16:creationId xmlns:a16="http://schemas.microsoft.com/office/drawing/2014/main" id="{CF7EB121-07DE-47DD-B5ED-52CD909A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818787" y="1329494"/>
            <a:ext cx="590931" cy="5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F3B8-C866-4B7F-BBDE-431B3EE7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1541456"/>
            <a:ext cx="9666514" cy="746846"/>
          </a:xfrm>
        </p:spPr>
        <p:txBody>
          <a:bodyPr wrap="square" anchor="t">
            <a:noAutofit/>
          </a:bodyPr>
          <a:lstStyle/>
          <a:p>
            <a:pPr algn="ctr"/>
            <a:r>
              <a:rPr lang="en-US" sz="5000" b="1" dirty="0">
                <a:latin typeface="Futura Lt BT" panose="020B0402020204020303" pitchFamily="34" charset="0"/>
              </a:rPr>
              <a:t>Activity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2F2F-8074-422D-8105-D4F28331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43" y="2484246"/>
            <a:ext cx="9666514" cy="373369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Futura Lt BT" panose="020B0402020204020303" pitchFamily="34" charset="0"/>
              </a:rPr>
              <a:t>Identify the Emotions</a:t>
            </a:r>
          </a:p>
        </p:txBody>
      </p:sp>
    </p:spTree>
    <p:extLst>
      <p:ext uri="{BB962C8B-B14F-4D97-AF65-F5344CB8AC3E}">
        <p14:creationId xmlns:p14="http://schemas.microsoft.com/office/powerpoint/2010/main" val="404212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59564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A. Playful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Comforting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Irritated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Bored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5" name="Picture Placeholder 13" descr="Close-up of a person's eyes&#10;&#10;Description automatically generated">
            <a:extLst>
              <a:ext uri="{FF2B5EF4-FFF2-40B4-BE49-F238E27FC236}">
                <a16:creationId xmlns:a16="http://schemas.microsoft.com/office/drawing/2014/main" id="{F7F4EF44-16E0-40D4-872D-DFBB0239A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3" t="23735" r="8623" b="23735"/>
          <a:stretch/>
        </p:blipFill>
        <p:spPr>
          <a:xfrm>
            <a:off x="1672680" y="1148484"/>
            <a:ext cx="8128001" cy="325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29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</a:t>
            </a:r>
          </a:p>
        </p:txBody>
      </p:sp>
      <p:pic>
        <p:nvPicPr>
          <p:cNvPr id="14" name="Picture Placeholder 13" descr="Close-up of a person's eyes&#10;&#10;Description automatically generated">
            <a:extLst>
              <a:ext uri="{FF2B5EF4-FFF2-40B4-BE49-F238E27FC236}">
                <a16:creationId xmlns:a16="http://schemas.microsoft.com/office/drawing/2014/main" id="{7662E4CC-F1FC-4DAA-A43A-1C286B6043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883" t="23735" r="8623" b="23735"/>
          <a:stretch/>
        </p:blipFill>
        <p:spPr>
          <a:xfrm>
            <a:off x="1672680" y="1148484"/>
            <a:ext cx="8128001" cy="3256659"/>
          </a:xfr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91467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A. Playful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Comforting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Irritated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Bored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25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#2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130908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Terrified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Upset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Arrogant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Annoyed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B291CE72-7E90-4C25-B97A-7C05BFBB3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9" t="21201" r="7513" b="19590"/>
          <a:stretch/>
        </p:blipFill>
        <p:spPr>
          <a:xfrm>
            <a:off x="1672680" y="1148484"/>
            <a:ext cx="8128000" cy="323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178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#2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03749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Terrified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Upset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Arrogant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Annoyed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5" name="Picture Placeholder 13">
            <a:extLst>
              <a:ext uri="{FF2B5EF4-FFF2-40B4-BE49-F238E27FC236}">
                <a16:creationId xmlns:a16="http://schemas.microsoft.com/office/drawing/2014/main" id="{3A7E7E90-9DF4-47C8-96EC-166526260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9" t="21201" r="7513" b="19590"/>
          <a:stretch/>
        </p:blipFill>
        <p:spPr>
          <a:xfrm>
            <a:off x="1672680" y="1148484"/>
            <a:ext cx="8128000" cy="323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396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31058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Joking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Flustered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Desiring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Convinced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5" t="21903" r="8424" b="17861"/>
          <a:stretch/>
        </p:blipFill>
        <p:spPr>
          <a:xfrm>
            <a:off x="1672680" y="1148484"/>
            <a:ext cx="8128000" cy="323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015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12150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Joking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Flustered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Desiring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Convinced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5" t="21903" r="8424" b="17861"/>
          <a:stretch/>
        </p:blipFill>
        <p:spPr>
          <a:xfrm>
            <a:off x="1672680" y="1148484"/>
            <a:ext cx="8128000" cy="323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750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#4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0697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Joking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Insisting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Relaxed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6" t="21961" r="7849" b="18488"/>
          <a:stretch/>
        </p:blipFill>
        <p:spPr>
          <a:xfrm>
            <a:off x="1672680" y="1148484"/>
            <a:ext cx="8127999" cy="32378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855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A861A9-33CD-4A70-96F7-21DD64A26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Futura Lt BT" panose="020B0402020204020303" pitchFamily="34" charset="0"/>
              </a:rPr>
              <a:t>Why it Matters &amp; What EQ Can Do for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7B465-A78B-4413-882F-D02E14AF4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Emotional Intelligence</a:t>
            </a:r>
          </a:p>
        </p:txBody>
      </p:sp>
      <p:pic>
        <p:nvPicPr>
          <p:cNvPr id="6" name="Graphic 5" descr="Worried face outline with solid fill">
            <a:extLst>
              <a:ext uri="{FF2B5EF4-FFF2-40B4-BE49-F238E27FC236}">
                <a16:creationId xmlns:a16="http://schemas.microsoft.com/office/drawing/2014/main" id="{EB88DEA5-403B-450B-B139-C669B77DC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103394" y="477235"/>
            <a:ext cx="1312348" cy="1312348"/>
          </a:xfrm>
          <a:prstGeom prst="rect">
            <a:avLst/>
          </a:prstGeom>
        </p:spPr>
      </p:pic>
      <p:pic>
        <p:nvPicPr>
          <p:cNvPr id="8" name="Graphic 7" descr="Neutral face outline with solid fill">
            <a:extLst>
              <a:ext uri="{FF2B5EF4-FFF2-40B4-BE49-F238E27FC236}">
                <a16:creationId xmlns:a16="http://schemas.microsoft.com/office/drawing/2014/main" id="{62494E87-27BE-4901-BB95-C8F6E758F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206929" y="755328"/>
            <a:ext cx="1312345" cy="1312345"/>
          </a:xfrm>
          <a:prstGeom prst="rect">
            <a:avLst/>
          </a:prstGeom>
        </p:spPr>
      </p:pic>
      <p:pic>
        <p:nvPicPr>
          <p:cNvPr id="10" name="Graphic 9" descr="Angry face outline with solid fill">
            <a:extLst>
              <a:ext uri="{FF2B5EF4-FFF2-40B4-BE49-F238E27FC236}">
                <a16:creationId xmlns:a16="http://schemas.microsoft.com/office/drawing/2014/main" id="{963E90CE-187C-4CF5-820A-2CDC7DDF3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183660" y="1827943"/>
            <a:ext cx="1312348" cy="1312348"/>
          </a:xfrm>
          <a:prstGeom prst="rect">
            <a:avLst/>
          </a:prstGeom>
        </p:spPr>
      </p:pic>
      <p:pic>
        <p:nvPicPr>
          <p:cNvPr id="12" name="Graphic 11" descr="Surprised face outline with solid fill">
            <a:extLst>
              <a:ext uri="{FF2B5EF4-FFF2-40B4-BE49-F238E27FC236}">
                <a16:creationId xmlns:a16="http://schemas.microsoft.com/office/drawing/2014/main" id="{AAE2E457-737E-4796-811B-48BF847C6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605362" y="2455333"/>
            <a:ext cx="1312346" cy="1312346"/>
          </a:xfrm>
          <a:prstGeom prst="rect">
            <a:avLst/>
          </a:prstGeom>
        </p:spPr>
      </p:pic>
      <p:pic>
        <p:nvPicPr>
          <p:cNvPr id="14" name="Graphic 13" descr="Smiling face outline with solid fill">
            <a:extLst>
              <a:ext uri="{FF2B5EF4-FFF2-40B4-BE49-F238E27FC236}">
                <a16:creationId xmlns:a16="http://schemas.microsoft.com/office/drawing/2014/main" id="{8FDA65A2-251A-4E85-9A84-FF2DC0F167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44266" y="372638"/>
            <a:ext cx="1312348" cy="13123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4C78CAD-AB15-4D1C-BEF0-5781E4967B72}"/>
              </a:ext>
            </a:extLst>
          </p:cNvPr>
          <p:cNvGrpSpPr/>
          <p:nvPr/>
        </p:nvGrpSpPr>
        <p:grpSpPr>
          <a:xfrm>
            <a:off x="9206535" y="2599168"/>
            <a:ext cx="991450" cy="1024676"/>
            <a:chOff x="8386974" y="2715056"/>
            <a:chExt cx="991450" cy="102467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3D6E2F-A6FD-44FE-A199-006EFE4C9E1B}"/>
                </a:ext>
              </a:extLst>
            </p:cNvPr>
            <p:cNvSpPr/>
            <p:nvPr/>
          </p:nvSpPr>
          <p:spPr>
            <a:xfrm>
              <a:off x="8386974" y="2715056"/>
              <a:ext cx="991450" cy="102467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28B86FB4-823D-4A35-8CB2-08579929249E}"/>
                </a:ext>
              </a:extLst>
            </p:cNvPr>
            <p:cNvSpPr/>
            <p:nvPr/>
          </p:nvSpPr>
          <p:spPr>
            <a:xfrm>
              <a:off x="8592157" y="3065317"/>
              <a:ext cx="158878" cy="15987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B4BDC778-BB41-4B12-86FF-E7A6B753CCBA}"/>
                </a:ext>
              </a:extLst>
            </p:cNvPr>
            <p:cNvSpPr/>
            <p:nvPr/>
          </p:nvSpPr>
          <p:spPr>
            <a:xfrm>
              <a:off x="9015164" y="3065317"/>
              <a:ext cx="158878" cy="15987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EE5292C9-18CC-47D6-99E0-6A79E856ED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699" y="3418250"/>
              <a:ext cx="186058" cy="58918"/>
            </a:xfrm>
            <a:prstGeom prst="curvedConnector3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1F33ADB0-98D5-48E7-8766-7EB9764C248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723821" y="3428831"/>
              <a:ext cx="158878" cy="48342"/>
            </a:xfrm>
            <a:prstGeom prst="curvedConnector3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5E8578B8-9722-4CBF-8BB5-DB06408AF09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57775" y="3423538"/>
              <a:ext cx="79439" cy="53630"/>
            </a:xfrm>
            <a:prstGeom prst="curvedConnector3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Curved 70">
              <a:extLst>
                <a:ext uri="{FF2B5EF4-FFF2-40B4-BE49-F238E27FC236}">
                  <a16:creationId xmlns:a16="http://schemas.microsoft.com/office/drawing/2014/main" id="{BF1C7995-D358-45F9-9C38-6664156299D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627899" y="3428584"/>
              <a:ext cx="106907" cy="59170"/>
            </a:xfrm>
            <a:prstGeom prst="curvedConnector3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E21C5D3-23F6-4498-AEC6-C4CECF6585BB}"/>
                </a:ext>
              </a:extLst>
            </p:cNvPr>
            <p:cNvSpPr/>
            <p:nvPr/>
          </p:nvSpPr>
          <p:spPr>
            <a:xfrm>
              <a:off x="8530932" y="2935805"/>
              <a:ext cx="257453" cy="51902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7F6F726-5ED0-4A3B-B110-8B811C9EFA66}"/>
                </a:ext>
              </a:extLst>
            </p:cNvPr>
            <p:cNvSpPr/>
            <p:nvPr/>
          </p:nvSpPr>
          <p:spPr>
            <a:xfrm flipH="1">
              <a:off x="8955884" y="2944707"/>
              <a:ext cx="277439" cy="51903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0BD42AA-DC28-4B84-97AC-BC0C493C7E92}"/>
              </a:ext>
            </a:extLst>
          </p:cNvPr>
          <p:cNvGrpSpPr/>
          <p:nvPr/>
        </p:nvGrpSpPr>
        <p:grpSpPr>
          <a:xfrm>
            <a:off x="10194385" y="754115"/>
            <a:ext cx="991450" cy="1024676"/>
            <a:chOff x="10310461" y="516474"/>
            <a:chExt cx="991450" cy="102467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21BC2D-96ED-46DB-A6CA-3CE5882FFDFE}"/>
                </a:ext>
              </a:extLst>
            </p:cNvPr>
            <p:cNvSpPr/>
            <p:nvPr/>
          </p:nvSpPr>
          <p:spPr>
            <a:xfrm>
              <a:off x="10310461" y="516474"/>
              <a:ext cx="991450" cy="102467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5B810235-9565-4FB9-ABA2-EAA00B485B69}"/>
                </a:ext>
              </a:extLst>
            </p:cNvPr>
            <p:cNvSpPr/>
            <p:nvPr/>
          </p:nvSpPr>
          <p:spPr>
            <a:xfrm>
              <a:off x="10539839" y="859240"/>
              <a:ext cx="158878" cy="15987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2AABE03F-F851-422B-8E4D-B837DBB65570}"/>
                </a:ext>
              </a:extLst>
            </p:cNvPr>
            <p:cNvSpPr/>
            <p:nvPr/>
          </p:nvSpPr>
          <p:spPr>
            <a:xfrm>
              <a:off x="10928095" y="859240"/>
              <a:ext cx="158878" cy="15987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E294866-46ED-4BDF-ADC2-96652E469B80}"/>
                </a:ext>
              </a:extLst>
            </p:cNvPr>
            <p:cNvGrpSpPr/>
            <p:nvPr/>
          </p:nvGrpSpPr>
          <p:grpSpPr>
            <a:xfrm>
              <a:off x="10579842" y="1133409"/>
              <a:ext cx="452687" cy="385705"/>
              <a:chOff x="10575176" y="1133409"/>
              <a:chExt cx="452687" cy="385705"/>
            </a:xfrm>
          </p:grpSpPr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884C8C1B-161E-45BA-B63F-71B23B40C1BA}"/>
                  </a:ext>
                </a:extLst>
              </p:cNvPr>
              <p:cNvSpPr/>
              <p:nvPr/>
            </p:nvSpPr>
            <p:spPr>
              <a:xfrm>
                <a:off x="10575176" y="1133409"/>
                <a:ext cx="443358" cy="385705"/>
              </a:xfrm>
              <a:prstGeom prst="arc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8E6A4332-2C55-434C-82E9-CC3F5C51E1CA}"/>
                  </a:ext>
                </a:extLst>
              </p:cNvPr>
              <p:cNvSpPr/>
              <p:nvPr/>
            </p:nvSpPr>
            <p:spPr>
              <a:xfrm flipH="1">
                <a:off x="10584506" y="1133409"/>
                <a:ext cx="443357" cy="385705"/>
              </a:xfrm>
              <a:prstGeom prst="arc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9E97FBB-742A-45E9-9754-7BB578DCF39A}"/>
                </a:ext>
              </a:extLst>
            </p:cNvPr>
            <p:cNvSpPr/>
            <p:nvPr/>
          </p:nvSpPr>
          <p:spPr>
            <a:xfrm rot="20484717">
              <a:off x="10470431" y="699308"/>
              <a:ext cx="257453" cy="51902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C18563D-742C-4011-B8C3-B6EFB36BA900}"/>
                </a:ext>
              </a:extLst>
            </p:cNvPr>
            <p:cNvSpPr/>
            <p:nvPr/>
          </p:nvSpPr>
          <p:spPr>
            <a:xfrm rot="1183058" flipH="1">
              <a:off x="10878646" y="704909"/>
              <a:ext cx="277439" cy="51903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30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#4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01600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Joking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Insisting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Relaxed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6" t="21961" r="7849" b="18488"/>
          <a:stretch/>
        </p:blipFill>
        <p:spPr>
          <a:xfrm>
            <a:off x="1672680" y="1148484"/>
            <a:ext cx="8127999" cy="32378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19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#5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92109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Irritated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Sarcastic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Worried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Friendly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1" t="22101" r="8653" b="15038"/>
          <a:stretch/>
        </p:blipFill>
        <p:spPr>
          <a:xfrm>
            <a:off x="1672680" y="1148484"/>
            <a:ext cx="8128000" cy="3278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1376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#5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47858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Irritated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Sarcastic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Worried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Friendly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1" t="22101" r="8653" b="15038"/>
          <a:stretch/>
        </p:blipFill>
        <p:spPr>
          <a:xfrm>
            <a:off x="1672680" y="1148484"/>
            <a:ext cx="8128000" cy="3278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687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#6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59171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Aghast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Fantasizing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Impatient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Alarmed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8" t="22310" r="7505" b="18352"/>
          <a:stretch/>
        </p:blipFill>
        <p:spPr>
          <a:xfrm>
            <a:off x="1672680" y="1148484"/>
            <a:ext cx="8128000" cy="32268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945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#6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05034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Aghast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Fantasizing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Impatient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Alarmed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8" t="22310" r="7505" b="18352"/>
          <a:stretch/>
        </p:blipFill>
        <p:spPr>
          <a:xfrm>
            <a:off x="1672680" y="1148484"/>
            <a:ext cx="8128000" cy="32268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068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#7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62851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Apologetic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Friendly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Uneasy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Dispirited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20573" r="8309" b="20576"/>
          <a:stretch/>
        </p:blipFill>
        <p:spPr>
          <a:xfrm>
            <a:off x="1672680" y="1148484"/>
            <a:ext cx="8128000" cy="3206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872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#7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6518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Apologetic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Friendly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Uneasy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Dispirited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20573" r="8309" b="20576"/>
          <a:stretch/>
        </p:blipFill>
        <p:spPr>
          <a:xfrm>
            <a:off x="1672680" y="1148484"/>
            <a:ext cx="8128000" cy="3206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986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#8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81644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Despondent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Relieved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Shy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Excited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21190" r="8194" b="17368"/>
          <a:stretch/>
        </p:blipFill>
        <p:spPr>
          <a:xfrm>
            <a:off x="1672680" y="1148484"/>
            <a:ext cx="8128000" cy="3246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887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#8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06229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Despondent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Relieved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Shy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Excited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21190" r="8194" b="17368"/>
          <a:stretch/>
        </p:blipFill>
        <p:spPr>
          <a:xfrm>
            <a:off x="1672680" y="1148484"/>
            <a:ext cx="8128000" cy="3246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653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#9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11498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Annoyed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Hostile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Horrified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Preoccupied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0" t="20674" r="8883" b="18606"/>
          <a:stretch/>
        </p:blipFill>
        <p:spPr>
          <a:xfrm>
            <a:off x="1672680" y="1148483"/>
            <a:ext cx="8128000" cy="3233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0293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92C0-9039-4C40-A855-50523BFF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Why invest in EQ?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B8F4A6-FF09-40A0-BD9D-B5F8299B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93" y="5173998"/>
            <a:ext cx="3992869" cy="1047245"/>
          </a:xfrm>
        </p:spPr>
        <p:txBody>
          <a:bodyPr/>
          <a:lstStyle/>
          <a:p>
            <a:r>
              <a:rPr lang="en-US" dirty="0"/>
              <a:t>Great leaders manage emotions</a:t>
            </a:r>
          </a:p>
          <a:p>
            <a:r>
              <a:rPr lang="en-US" dirty="0"/>
              <a:t>Suppressing emotions can be costly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C564EF-CF7B-49A6-9319-D29F548F80AA}"/>
              </a:ext>
            </a:extLst>
          </p:cNvPr>
          <p:cNvGrpSpPr/>
          <p:nvPr/>
        </p:nvGrpSpPr>
        <p:grpSpPr>
          <a:xfrm>
            <a:off x="1593713" y="1588620"/>
            <a:ext cx="8545575" cy="3917061"/>
            <a:chOff x="1409991" y="1670757"/>
            <a:chExt cx="8545575" cy="391706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7C4C7FC-AA2B-4FC6-988B-A7DBC4072422}"/>
                </a:ext>
              </a:extLst>
            </p:cNvPr>
            <p:cNvSpPr/>
            <p:nvPr/>
          </p:nvSpPr>
          <p:spPr>
            <a:xfrm>
              <a:off x="1409991" y="2718217"/>
              <a:ext cx="2811430" cy="1730935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Emotions are critical…</a:t>
              </a: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B6CF114-86C6-4D26-9A75-E7FF78BF6A8D}"/>
                </a:ext>
              </a:extLst>
            </p:cNvPr>
            <p:cNvSpPr/>
            <p:nvPr/>
          </p:nvSpPr>
          <p:spPr>
            <a:xfrm>
              <a:off x="6856735" y="1670757"/>
              <a:ext cx="1957679" cy="113866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During interactions</a:t>
              </a: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C0355D17-F833-4535-ADF5-7FB695D677FD}"/>
                </a:ext>
              </a:extLst>
            </p:cNvPr>
            <p:cNvSpPr/>
            <p:nvPr/>
          </p:nvSpPr>
          <p:spPr>
            <a:xfrm>
              <a:off x="6856735" y="3003616"/>
              <a:ext cx="1957679" cy="113866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For leaders</a:t>
              </a: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FD50DA68-2EE2-487C-BE3C-703BEC5C4DF6}"/>
                </a:ext>
              </a:extLst>
            </p:cNvPr>
            <p:cNvSpPr/>
            <p:nvPr/>
          </p:nvSpPr>
          <p:spPr>
            <a:xfrm>
              <a:off x="6856735" y="4449152"/>
              <a:ext cx="1957679" cy="113866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To achieve your full potential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B8D72E3-0826-4AD7-9DB7-4B5E1F664FD9}"/>
                </a:ext>
              </a:extLst>
            </p:cNvPr>
            <p:cNvCxnSpPr>
              <a:stCxn id="8" idx="7"/>
              <a:endCxn id="20" idx="2"/>
            </p:cNvCxnSpPr>
            <p:nvPr/>
          </p:nvCxnSpPr>
          <p:spPr>
            <a:xfrm flipV="1">
              <a:off x="3809697" y="2240090"/>
              <a:ext cx="3047038" cy="7316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4A11AB5-D97E-4C4C-B10F-DC7259887590}"/>
                </a:ext>
              </a:extLst>
            </p:cNvPr>
            <p:cNvCxnSpPr>
              <a:cxnSpLocks/>
              <a:stCxn id="8" idx="6"/>
              <a:endCxn id="21" idx="2"/>
            </p:cNvCxnSpPr>
            <p:nvPr/>
          </p:nvCxnSpPr>
          <p:spPr>
            <a:xfrm flipV="1">
              <a:off x="4221421" y="3572949"/>
              <a:ext cx="2635314" cy="107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467FDE0-56B3-4903-8A7B-FA1E73B75A6F}"/>
                </a:ext>
              </a:extLst>
            </p:cNvPr>
            <p:cNvCxnSpPr>
              <a:cxnSpLocks/>
              <a:stCxn id="8" idx="5"/>
              <a:endCxn id="22" idx="2"/>
            </p:cNvCxnSpPr>
            <p:nvPr/>
          </p:nvCxnSpPr>
          <p:spPr>
            <a:xfrm>
              <a:off x="3809697" y="4195662"/>
              <a:ext cx="3047038" cy="8228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phic 34" descr="Handshake outline">
              <a:extLst>
                <a:ext uri="{FF2B5EF4-FFF2-40B4-BE49-F238E27FC236}">
                  <a16:creationId xmlns:a16="http://schemas.microsoft.com/office/drawing/2014/main" id="{CFA85467-A391-477B-8012-EF5AE0D2C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34849" y="1776568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Management outline">
              <a:extLst>
                <a:ext uri="{FF2B5EF4-FFF2-40B4-BE49-F238E27FC236}">
                  <a16:creationId xmlns:a16="http://schemas.microsoft.com/office/drawing/2014/main" id="{3B46E41C-5234-425C-B3C7-99370D66F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1166" y="3115749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Podium outline">
              <a:extLst>
                <a:ext uri="{FF2B5EF4-FFF2-40B4-BE49-F238E27FC236}">
                  <a16:creationId xmlns:a16="http://schemas.microsoft.com/office/drawing/2014/main" id="{D302DA54-241A-4AE7-8EFE-5AB6058E7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34849" y="456128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873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#9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25332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Annoyed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Hostile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Horrified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Preoccupied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0" t="20674" r="8883" b="18606"/>
          <a:stretch/>
        </p:blipFill>
        <p:spPr>
          <a:xfrm>
            <a:off x="1672680" y="1148483"/>
            <a:ext cx="8128000" cy="3233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1122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#10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04924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Cautious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Insisting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Bored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Aghast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0" t="21293" r="9228" b="18307"/>
          <a:stretch/>
        </p:blipFill>
        <p:spPr>
          <a:xfrm>
            <a:off x="1672680" y="1148484"/>
            <a:ext cx="8128000" cy="3244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5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#10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20398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Cautious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Insisting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Bored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Aghast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0" t="21293" r="9228" b="18307"/>
          <a:stretch/>
        </p:blipFill>
        <p:spPr>
          <a:xfrm>
            <a:off x="1672680" y="1148484"/>
            <a:ext cx="8128000" cy="3244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6844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#11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0892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Terrified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Regretful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Flirtatious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5" t="21884" r="7505" b="20043"/>
          <a:stretch/>
        </p:blipFill>
        <p:spPr>
          <a:xfrm>
            <a:off x="1672680" y="1148483"/>
            <a:ext cx="8128000" cy="3178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1656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#11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09200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Terrified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Regretful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Flirtatious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5" t="21884" r="7505" b="20043"/>
          <a:stretch/>
        </p:blipFill>
        <p:spPr>
          <a:xfrm>
            <a:off x="1672680" y="1148483"/>
            <a:ext cx="8128000" cy="3178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507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#12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6341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Indifferent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Embarrassed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Skeptical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Dispirited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6" t="20780" r="8308" b="20338"/>
          <a:stretch/>
        </p:blipFill>
        <p:spPr>
          <a:xfrm>
            <a:off x="1672680" y="1148484"/>
            <a:ext cx="8128000" cy="3262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6260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#12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98246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Indifferent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Embarrassed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Skeptical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Dispirited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6" t="20780" r="8308" b="20338"/>
          <a:stretch/>
        </p:blipFill>
        <p:spPr>
          <a:xfrm>
            <a:off x="1672680" y="1148484"/>
            <a:ext cx="8128000" cy="3262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8079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95876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Decisive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Anticipating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Threatening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Shy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4" t="19974" r="9113" b="19510"/>
          <a:stretch/>
        </p:blipFill>
        <p:spPr>
          <a:xfrm>
            <a:off x="1672679" y="1148484"/>
            <a:ext cx="8127999" cy="3244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3075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518292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Decisive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Anticipating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Threatening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Shy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4" t="19974" r="9113" b="19510"/>
          <a:stretch/>
        </p:blipFill>
        <p:spPr>
          <a:xfrm>
            <a:off x="1672679" y="1148484"/>
            <a:ext cx="8127999" cy="3244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096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#14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02864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Irritated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Disappointed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Depressed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Accusing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0" t="19697" r="8309" b="20501"/>
          <a:stretch/>
        </p:blipFill>
        <p:spPr>
          <a:xfrm>
            <a:off x="1672679" y="1148484"/>
            <a:ext cx="8127999" cy="3220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827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D4EC-6D27-4140-B654-F274DEF3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86365"/>
            <a:ext cx="11174186" cy="618631"/>
          </a:xfrm>
        </p:spPr>
        <p:txBody>
          <a:bodyPr/>
          <a:lstStyle/>
          <a:p>
            <a:r>
              <a:rPr lang="en-US" sz="3800" b="1" dirty="0">
                <a:latin typeface="Futura Lt BT" panose="020B0402020204020303" pitchFamily="34" charset="0"/>
              </a:rPr>
              <a:t>What are we going to learn?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D5942-DFFE-4131-A7DB-858DE5AD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59" y="1454358"/>
            <a:ext cx="6001615" cy="1406829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Identification and management of emotions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Identifying emotions is a core leadership skill</a:t>
            </a:r>
          </a:p>
          <a:p>
            <a:r>
              <a:rPr lang="en-US" dirty="0">
                <a:latin typeface="Futura Lt BT" panose="020B0402020204020303" pitchFamily="34" charset="0"/>
              </a:rPr>
              <a:t>Emotional management tools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D9079A2-8A38-4755-95A0-D8EA4BBC8789}"/>
              </a:ext>
            </a:extLst>
          </p:cNvPr>
          <p:cNvSpPr txBox="1">
            <a:spLocks/>
          </p:cNvSpPr>
          <p:nvPr/>
        </p:nvSpPr>
        <p:spPr>
          <a:xfrm>
            <a:off x="2227065" y="6095155"/>
            <a:ext cx="7737869" cy="420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Be open and learn from each other -- EQ is a journey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F43E44-C4DF-4750-843B-B94017E2EE39}"/>
              </a:ext>
            </a:extLst>
          </p:cNvPr>
          <p:cNvGrpSpPr/>
          <p:nvPr/>
        </p:nvGrpSpPr>
        <p:grpSpPr>
          <a:xfrm>
            <a:off x="1320838" y="1629733"/>
            <a:ext cx="8262620" cy="3848178"/>
            <a:chOff x="1517484" y="2514600"/>
            <a:chExt cx="5492916" cy="2993413"/>
          </a:xfrm>
        </p:grpSpPr>
        <p:pic>
          <p:nvPicPr>
            <p:cNvPr id="14" name="Graphic 13" descr="Hike with solid fill">
              <a:extLst>
                <a:ext uri="{FF2B5EF4-FFF2-40B4-BE49-F238E27FC236}">
                  <a16:creationId xmlns:a16="http://schemas.microsoft.com/office/drawing/2014/main" id="{BD0EC49D-02EA-4507-8947-13E9ECA5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17484" y="4593613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ountains with solid fill">
              <a:extLst>
                <a:ext uri="{FF2B5EF4-FFF2-40B4-BE49-F238E27FC236}">
                  <a16:creationId xmlns:a16="http://schemas.microsoft.com/office/drawing/2014/main" id="{343166FA-A0AD-49DF-A3CF-4B4B5303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514600"/>
              <a:ext cx="914400" cy="914400"/>
            </a:xfrm>
            <a:prstGeom prst="rect">
              <a:avLst/>
            </a:prstGeom>
          </p:spPr>
        </p:pic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072A97-DC65-4E6D-BF21-C6BC7A93D3D8}"/>
                </a:ext>
              </a:extLst>
            </p:cNvPr>
            <p:cNvSpPr/>
            <p:nvPr/>
          </p:nvSpPr>
          <p:spPr>
            <a:xfrm rot="19567979" flipH="1">
              <a:off x="2028562" y="3819580"/>
              <a:ext cx="4706478" cy="1045847"/>
            </a:xfrm>
            <a:custGeom>
              <a:avLst/>
              <a:gdLst>
                <a:gd name="connsiteX0" fmla="*/ 0 w 6405168"/>
                <a:gd name="connsiteY0" fmla="*/ 1680347 h 2421320"/>
                <a:gd name="connsiteX1" fmla="*/ 1391478 w 6405168"/>
                <a:gd name="connsiteY1" fmla="*/ 2405904 h 2421320"/>
                <a:gd name="connsiteX2" fmla="*/ 2057400 w 6405168"/>
                <a:gd name="connsiteY2" fmla="*/ 1074060 h 2421320"/>
                <a:gd name="connsiteX3" fmla="*/ 3588026 w 6405168"/>
                <a:gd name="connsiteY3" fmla="*/ 1411991 h 2421320"/>
                <a:gd name="connsiteX4" fmla="*/ 4512365 w 6405168"/>
                <a:gd name="connsiteY4" fmla="*/ 80147 h 2421320"/>
                <a:gd name="connsiteX5" fmla="*/ 6400800 w 6405168"/>
                <a:gd name="connsiteY5" fmla="*/ 229234 h 24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5168" h="2421320">
                  <a:moveTo>
                    <a:pt x="0" y="1680347"/>
                  </a:moveTo>
                  <a:cubicBezTo>
                    <a:pt x="524289" y="2093649"/>
                    <a:pt x="1048578" y="2506952"/>
                    <a:pt x="1391478" y="2405904"/>
                  </a:cubicBezTo>
                  <a:cubicBezTo>
                    <a:pt x="1734378" y="2304856"/>
                    <a:pt x="1691309" y="1239712"/>
                    <a:pt x="2057400" y="1074060"/>
                  </a:cubicBezTo>
                  <a:cubicBezTo>
                    <a:pt x="2423491" y="908408"/>
                    <a:pt x="3178865" y="1577643"/>
                    <a:pt x="3588026" y="1411991"/>
                  </a:cubicBezTo>
                  <a:cubicBezTo>
                    <a:pt x="3997187" y="1246339"/>
                    <a:pt x="4043569" y="277273"/>
                    <a:pt x="4512365" y="80147"/>
                  </a:cubicBezTo>
                  <a:cubicBezTo>
                    <a:pt x="4981161" y="-116979"/>
                    <a:pt x="6496878" y="95056"/>
                    <a:pt x="6400800" y="229234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882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#14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40482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Irritated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Disappointed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Depressed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Accusing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0" t="19697" r="8309" b="20501"/>
          <a:stretch/>
        </p:blipFill>
        <p:spPr>
          <a:xfrm>
            <a:off x="1672679" y="1148484"/>
            <a:ext cx="8127999" cy="3220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4881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#15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57634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Contemplative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Flustered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Encouraging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6" t="20719" r="8998" b="20575"/>
          <a:stretch/>
        </p:blipFill>
        <p:spPr>
          <a:xfrm>
            <a:off x="1672679" y="1148484"/>
            <a:ext cx="8127999" cy="3242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9173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#15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20287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Contemplative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Flustered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Encouraging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6" t="20719" r="8998" b="20575"/>
          <a:stretch/>
        </p:blipFill>
        <p:spPr>
          <a:xfrm>
            <a:off x="1672679" y="1148484"/>
            <a:ext cx="8127999" cy="3242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1640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#16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35140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Irritated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Thoughtful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Encouraging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Sympathetic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1" t="20585" r="9227" b="20112"/>
          <a:stretch/>
        </p:blipFill>
        <p:spPr>
          <a:xfrm>
            <a:off x="1672680" y="1148483"/>
            <a:ext cx="8128000" cy="3282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9693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#16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4388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Irritated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Thoughtful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Encouraging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Sympathetic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1" t="20585" r="9227" b="20112"/>
          <a:stretch/>
        </p:blipFill>
        <p:spPr>
          <a:xfrm>
            <a:off x="1672680" y="1148483"/>
            <a:ext cx="8128000" cy="3282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04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#17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54747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Doubtful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Affectionate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Playful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Aghast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6" t="22110" r="8538" b="17941"/>
          <a:stretch/>
        </p:blipFill>
        <p:spPr>
          <a:xfrm>
            <a:off x="1672679" y="1148484"/>
            <a:ext cx="8127999" cy="3219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18690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#17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6268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Doubtful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Affectionate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Playful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Aghast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6" t="22110" r="8538" b="17941"/>
          <a:stretch/>
        </p:blipFill>
        <p:spPr>
          <a:xfrm>
            <a:off x="1672679" y="1148484"/>
            <a:ext cx="8127999" cy="3219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3561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#18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8360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Decisive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Aghast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Bored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20172" r="8424" b="20780"/>
          <a:stretch/>
        </p:blipFill>
        <p:spPr>
          <a:xfrm>
            <a:off x="1672680" y="1148484"/>
            <a:ext cx="8128000" cy="322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5223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#18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61020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Decisive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Amused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Aghast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Bored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20172" r="8424" b="20780"/>
          <a:stretch/>
        </p:blipFill>
        <p:spPr>
          <a:xfrm>
            <a:off x="1672680" y="1148484"/>
            <a:ext cx="8128000" cy="322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0152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#19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41382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Arrogant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Grateful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Sarcastic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Tentative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6" t="21480" r="9017" b="18766"/>
          <a:stretch/>
        </p:blipFill>
        <p:spPr>
          <a:xfrm>
            <a:off x="1672680" y="1182173"/>
            <a:ext cx="8128000" cy="3242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4436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9C26854-EF18-40D6-93F7-E87D40E1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02" y="532997"/>
            <a:ext cx="9061480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Identifying Micro Expressions of Emotions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0FAFCF-95E1-4483-8F2E-EBB2EFEDD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4103" y="6153810"/>
            <a:ext cx="7723794" cy="590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Emotion identification is a skill to pay attention, practice, and verify</a:t>
            </a:r>
          </a:p>
        </p:txBody>
      </p:sp>
      <p:pic>
        <p:nvPicPr>
          <p:cNvPr id="23" name="Content Placeholder 22" descr="Magnifying glass outline">
            <a:extLst>
              <a:ext uri="{FF2B5EF4-FFF2-40B4-BE49-F238E27FC236}">
                <a16:creationId xmlns:a16="http://schemas.microsoft.com/office/drawing/2014/main" id="{29C79DA2-A5F6-4523-BCE7-8CE6AFA4E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793" y="3818962"/>
            <a:ext cx="914400" cy="9144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ED16AE-299E-4F02-B2BE-E7A710E299F5}"/>
              </a:ext>
            </a:extLst>
          </p:cNvPr>
          <p:cNvSpPr txBox="1"/>
          <p:nvPr/>
        </p:nvSpPr>
        <p:spPr>
          <a:xfrm>
            <a:off x="889762" y="1716877"/>
            <a:ext cx="675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Futura Lt BT" panose="020B0402020204020303" pitchFamily="34" charset="0"/>
              </a:rPr>
              <a:t>Why should you care about identifying emotions?</a:t>
            </a:r>
          </a:p>
        </p:txBody>
      </p:sp>
      <p:pic>
        <p:nvPicPr>
          <p:cNvPr id="25" name="Graphic 24" descr="Magnifying glass with solid fill">
            <a:extLst>
              <a:ext uri="{FF2B5EF4-FFF2-40B4-BE49-F238E27FC236}">
                <a16:creationId xmlns:a16="http://schemas.microsoft.com/office/drawing/2014/main" id="{5DD26186-BA04-4C31-BB07-C9DF5A472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831" y="499169"/>
            <a:ext cx="590931" cy="590931"/>
          </a:xfrm>
          <a:prstGeom prst="rect">
            <a:avLst/>
          </a:prstGeom>
        </p:spPr>
      </p:pic>
      <p:pic>
        <p:nvPicPr>
          <p:cNvPr id="27" name="Graphic 26" descr="Detective female outline">
            <a:extLst>
              <a:ext uri="{FF2B5EF4-FFF2-40B4-BE49-F238E27FC236}">
                <a16:creationId xmlns:a16="http://schemas.microsoft.com/office/drawing/2014/main" id="{E737085A-A237-4514-A8D7-904ADC83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3993" y="1521520"/>
            <a:ext cx="1774964" cy="1774964"/>
          </a:xfrm>
          <a:prstGeom prst="rect">
            <a:avLst/>
          </a:prstGeom>
        </p:spPr>
      </p:pic>
      <p:pic>
        <p:nvPicPr>
          <p:cNvPr id="29" name="Graphic 28" descr="Detective male outline">
            <a:extLst>
              <a:ext uri="{FF2B5EF4-FFF2-40B4-BE49-F238E27FC236}">
                <a16:creationId xmlns:a16="http://schemas.microsoft.com/office/drawing/2014/main" id="{C6594178-D449-4ACF-AFC1-BC17F0FA0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10390" y="3845219"/>
            <a:ext cx="1681814" cy="16818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B7C5D5-DF81-49F8-B646-94AABC45BCDD}"/>
              </a:ext>
            </a:extLst>
          </p:cNvPr>
          <p:cNvSpPr txBox="1"/>
          <p:nvPr/>
        </p:nvSpPr>
        <p:spPr>
          <a:xfrm>
            <a:off x="1039404" y="2351477"/>
            <a:ext cx="6416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Futura Lt BT" panose="020B0402020204020303" pitchFamily="34" charset="0"/>
              </a:rPr>
              <a:t>It’s a core leadership skill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Emotions give us: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Access to data we don’t normally look 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Fast and subtle communication of a large amount of data</a:t>
            </a:r>
          </a:p>
          <a:p>
            <a:pPr lvl="2"/>
            <a:endParaRPr lang="en-US" dirty="0">
              <a:latin typeface="Futura Lt BT" panose="020B04020202040203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Futura Lt BT" panose="020B0402020204020303" pitchFamily="34" charset="0"/>
              </a:rPr>
              <a:t>There’s a halo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A subset of nonverbal decoding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If you are good at identifying emotions, people will attribute other positive skills to you</a:t>
            </a:r>
          </a:p>
        </p:txBody>
      </p:sp>
    </p:spTree>
    <p:extLst>
      <p:ext uri="{BB962C8B-B14F-4D97-AF65-F5344CB8AC3E}">
        <p14:creationId xmlns:p14="http://schemas.microsoft.com/office/powerpoint/2010/main" val="3824511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#19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58255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Arrogant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Grateful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Sarcastic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Tentative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6" t="21480" r="9017" b="18766"/>
          <a:stretch/>
        </p:blipFill>
        <p:spPr>
          <a:xfrm>
            <a:off x="1672680" y="1182173"/>
            <a:ext cx="8128000" cy="3242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3996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581F59-558A-47EF-B0C9-9B1444C29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34" y="392950"/>
            <a:ext cx="9784080" cy="662224"/>
          </a:xfrm>
        </p:spPr>
        <p:txBody>
          <a:bodyPr/>
          <a:lstStyle/>
          <a:p>
            <a:r>
              <a:rPr lang="en-US" sz="4400" dirty="0">
                <a:latin typeface="Futura Lt BT" panose="020B0402020204020303" pitchFamily="34" charset="0"/>
              </a:rPr>
              <a:t>#20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5FDD6EA-B00F-4839-A72F-6F8C9CA4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84426"/>
              </p:ext>
            </p:extLst>
          </p:nvPr>
        </p:nvGraphicFramePr>
        <p:xfrm>
          <a:off x="1672680" y="4740227"/>
          <a:ext cx="8128000" cy="1343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68949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1384690"/>
                    </a:ext>
                  </a:extLst>
                </a:gridCol>
              </a:tblGrid>
              <a:tr h="671668">
                <a:tc>
                  <a:txBody>
                    <a:bodyPr/>
                    <a:lstStyle/>
                    <a:p>
                      <a:pPr marL="514350" indent="-514350" algn="ctr">
                        <a:buAutoNum type="alphaUcPeriod"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latin typeface="Futura Lt BT" panose="020B0402020204020303" pitchFamily="34" charset="0"/>
                        </a:rPr>
                        <a:t>Dominant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B. Friendly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793817"/>
                  </a:ext>
                </a:extLst>
              </a:tr>
              <a:tr h="67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C. Guilty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</a:rPr>
                        <a:t>D. Horrified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4560"/>
                  </a:ext>
                </a:extLst>
              </a:tr>
            </a:tbl>
          </a:graphicData>
        </a:graphic>
      </p:graphicFrame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A582679F-FC85-4403-A9A9-6FFABB14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1" t="20144" r="8705" b="20783"/>
          <a:stretch/>
        </p:blipFill>
        <p:spPr>
          <a:xfrm>
            <a:off x="1672679" y="1182174"/>
            <a:ext cx="8131209" cy="3237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4095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BAD834-81B5-47E9-877F-B146761F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Verify the Presence of a Problem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B1324F-3278-4241-BEC5-D3FC2AAB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2560319"/>
          </a:xfrm>
        </p:spPr>
        <p:txBody>
          <a:bodyPr/>
          <a:lstStyle/>
          <a:p>
            <a:r>
              <a:rPr lang="en-US" sz="2500" dirty="0">
                <a:latin typeface="Futura Lt BT" panose="020B0402020204020303" pitchFamily="34" charset="0"/>
              </a:rPr>
              <a:t>If you notice someone is angry…</a:t>
            </a:r>
          </a:p>
          <a:p>
            <a:pPr lvl="1"/>
            <a:r>
              <a:rPr lang="en-US" sz="2100" dirty="0">
                <a:latin typeface="Futura Lt BT" panose="020B0402020204020303" pitchFamily="34" charset="0"/>
              </a:rPr>
              <a:t>Don’t say: “You seem angry” </a:t>
            </a:r>
          </a:p>
          <a:p>
            <a:pPr lvl="1"/>
            <a:r>
              <a:rPr lang="en-US" sz="2100" dirty="0">
                <a:latin typeface="Futura Lt BT" panose="020B0402020204020303" pitchFamily="34" charset="0"/>
              </a:rPr>
              <a:t>Try: Using the negative emotion as a cue to stop talking and start listening, so you can verify if there is a problem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34FE6A-30D8-4A5B-AF66-A98BD3B382C0}"/>
              </a:ext>
            </a:extLst>
          </p:cNvPr>
          <p:cNvGrpSpPr/>
          <p:nvPr/>
        </p:nvGrpSpPr>
        <p:grpSpPr>
          <a:xfrm>
            <a:off x="2394789" y="3746973"/>
            <a:ext cx="3108918" cy="2866222"/>
            <a:chOff x="4495801" y="3627711"/>
            <a:chExt cx="3108918" cy="286622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7DEAAE-4877-41D7-9FEE-79DD962D63F4}"/>
                </a:ext>
              </a:extLst>
            </p:cNvPr>
            <p:cNvGrpSpPr/>
            <p:nvPr/>
          </p:nvGrpSpPr>
          <p:grpSpPr>
            <a:xfrm>
              <a:off x="4897641" y="4216828"/>
              <a:ext cx="2271532" cy="1494755"/>
              <a:chOff x="1292170" y="4161988"/>
              <a:chExt cx="2453472" cy="1619700"/>
            </a:xfrm>
          </p:grpSpPr>
          <p:pic>
            <p:nvPicPr>
              <p:cNvPr id="13" name="Graphic 12" descr="Angry face outline with solid fill">
                <a:extLst>
                  <a:ext uri="{FF2B5EF4-FFF2-40B4-BE49-F238E27FC236}">
                    <a16:creationId xmlns:a16="http://schemas.microsoft.com/office/drawing/2014/main" id="{75BA2D62-5F35-49DC-897C-CD7D80191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92170" y="471491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phic 14" descr="Chat outline">
                <a:extLst>
                  <a:ext uri="{FF2B5EF4-FFF2-40B4-BE49-F238E27FC236}">
                    <a16:creationId xmlns:a16="http://schemas.microsoft.com/office/drawing/2014/main" id="{0DC0EB94-B749-4E3B-BF42-47C20FEBE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02566" y="4161988"/>
                <a:ext cx="1105843" cy="1105843"/>
              </a:xfrm>
              <a:prstGeom prst="rect">
                <a:avLst/>
              </a:prstGeom>
            </p:spPr>
          </p:pic>
          <p:pic>
            <p:nvPicPr>
              <p:cNvPr id="16" name="Graphic 15" descr="Angry face outline with solid fill">
                <a:extLst>
                  <a:ext uri="{FF2B5EF4-FFF2-40B4-BE49-F238E27FC236}">
                    <a16:creationId xmlns:a16="http://schemas.microsoft.com/office/drawing/2014/main" id="{B48F558D-E1F7-4B87-A37F-5EDFCA45A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31242" y="4867288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31" name="Graphic 30" descr="No sign outline">
              <a:extLst>
                <a:ext uri="{FF2B5EF4-FFF2-40B4-BE49-F238E27FC236}">
                  <a16:creationId xmlns:a16="http://schemas.microsoft.com/office/drawing/2014/main" id="{966BD6BC-3C2F-4244-86AC-9332758C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5801" y="3627711"/>
              <a:ext cx="3108918" cy="2866222"/>
            </a:xfrm>
            <a:prstGeom prst="rect">
              <a:avLst/>
            </a:prstGeom>
          </p:spPr>
        </p:pic>
      </p:grpSp>
      <p:pic>
        <p:nvPicPr>
          <p:cNvPr id="36" name="Graphic 35" descr="Thumbs up sign with solid fill">
            <a:extLst>
              <a:ext uri="{FF2B5EF4-FFF2-40B4-BE49-F238E27FC236}">
                <a16:creationId xmlns:a16="http://schemas.microsoft.com/office/drawing/2014/main" id="{09B65FC7-F1CC-48FC-96E4-102CE3B7E4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6087" y="4529783"/>
            <a:ext cx="914400" cy="914400"/>
          </a:xfrm>
          <a:prstGeom prst="rect">
            <a:avLst/>
          </a:prstGeom>
        </p:spPr>
      </p:pic>
      <p:pic>
        <p:nvPicPr>
          <p:cNvPr id="38" name="Graphic 37" descr="Thumbs Down with solid fill">
            <a:extLst>
              <a:ext uri="{FF2B5EF4-FFF2-40B4-BE49-F238E27FC236}">
                <a16:creationId xmlns:a16="http://schemas.microsoft.com/office/drawing/2014/main" id="{5C0D5801-FCE3-40EB-B9A3-45FCC28CC0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48167" y="4722884"/>
            <a:ext cx="914400" cy="9144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5DB125B-CAA9-4A22-A0D6-BD10B53065F9}"/>
              </a:ext>
            </a:extLst>
          </p:cNvPr>
          <p:cNvGrpSpPr/>
          <p:nvPr/>
        </p:nvGrpSpPr>
        <p:grpSpPr>
          <a:xfrm>
            <a:off x="7622055" y="4065176"/>
            <a:ext cx="2436641" cy="2229815"/>
            <a:chOff x="9130922" y="3976705"/>
            <a:chExt cx="2436641" cy="222981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A79DCC-FBE3-47A8-922D-E7EAE36DD2B2}"/>
                </a:ext>
              </a:extLst>
            </p:cNvPr>
            <p:cNvGrpSpPr/>
            <p:nvPr/>
          </p:nvGrpSpPr>
          <p:grpSpPr>
            <a:xfrm>
              <a:off x="9246938" y="4467063"/>
              <a:ext cx="2198785" cy="1244520"/>
              <a:chOff x="8069334" y="3815505"/>
              <a:chExt cx="2374493" cy="1361603"/>
            </a:xfrm>
          </p:grpSpPr>
          <p:pic>
            <p:nvPicPr>
              <p:cNvPr id="17" name="Graphic 16" descr="Angry face outline with solid fill">
                <a:extLst>
                  <a:ext uri="{FF2B5EF4-FFF2-40B4-BE49-F238E27FC236}">
                    <a16:creationId xmlns:a16="http://schemas.microsoft.com/office/drawing/2014/main" id="{765DA0D1-65B4-406F-B11E-A9F02A7E2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9334" y="415882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Confused face outline with solid fill">
                <a:extLst>
                  <a:ext uri="{FF2B5EF4-FFF2-40B4-BE49-F238E27FC236}">
                    <a16:creationId xmlns:a16="http://schemas.microsoft.com/office/drawing/2014/main" id="{8ABA6E19-5D0F-41E7-ADEC-AF8A2BBB4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29427" y="426270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97D5F0B8-3A75-4C7E-99A4-E6A9F84F8BBE}"/>
                  </a:ext>
                </a:extLst>
              </p:cNvPr>
              <p:cNvSpPr/>
              <p:nvPr/>
            </p:nvSpPr>
            <p:spPr>
              <a:xfrm>
                <a:off x="8934901" y="3815505"/>
                <a:ext cx="575864" cy="447203"/>
              </a:xfrm>
              <a:prstGeom prst="wedgeRoundRectCallout">
                <a:avLst>
                  <a:gd name="adj1" fmla="val -28037"/>
                  <a:gd name="adj2" fmla="val 75308"/>
                  <a:gd name="adj3" fmla="val 1666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4D7955-EAB4-400F-AD33-E4B3B0DC6F99}"/>
                </a:ext>
              </a:extLst>
            </p:cNvPr>
            <p:cNvSpPr/>
            <p:nvPr/>
          </p:nvSpPr>
          <p:spPr>
            <a:xfrm>
              <a:off x="9130922" y="3976705"/>
              <a:ext cx="2436641" cy="2229815"/>
            </a:xfrm>
            <a:prstGeom prst="ellipse">
              <a:avLst/>
            </a:prstGeom>
            <a:noFill/>
            <a:ln w="5715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2F2F2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380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8870-7ED3-4985-8E3D-C5727646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8030935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Why Should You Manage Emotions?</a:t>
            </a:r>
          </a:p>
        </p:txBody>
      </p:sp>
      <p:pic>
        <p:nvPicPr>
          <p:cNvPr id="5" name="Content Placeholder 4" descr="Thought outline">
            <a:extLst>
              <a:ext uri="{FF2B5EF4-FFF2-40B4-BE49-F238E27FC236}">
                <a16:creationId xmlns:a16="http://schemas.microsoft.com/office/drawing/2014/main" id="{4FDA4461-AFE9-42BB-A20D-C11B1E0B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3675" y="2740993"/>
            <a:ext cx="4282652" cy="4282652"/>
          </a:xfrm>
        </p:spPr>
      </p:pic>
      <p:pic>
        <p:nvPicPr>
          <p:cNvPr id="7" name="Graphic 6" descr="Thought outline">
            <a:extLst>
              <a:ext uri="{FF2B5EF4-FFF2-40B4-BE49-F238E27FC236}">
                <a16:creationId xmlns:a16="http://schemas.microsoft.com/office/drawing/2014/main" id="{BE6AF289-EAA8-46F9-B433-FD885AC7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675" y="2740993"/>
            <a:ext cx="4282652" cy="4282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8A293-BFF0-470F-86E1-36FAEE2E95B6}"/>
              </a:ext>
            </a:extLst>
          </p:cNvPr>
          <p:cNvSpPr txBox="1"/>
          <p:nvPr/>
        </p:nvSpPr>
        <p:spPr>
          <a:xfrm>
            <a:off x="3853064" y="1562126"/>
            <a:ext cx="44858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utura Lt BT" panose="020B0402020204020303" pitchFamily="34" charset="0"/>
              </a:rPr>
              <a:t>Your impact as a leader &amp; the powerful effect that your emotions have on others</a:t>
            </a:r>
          </a:p>
        </p:txBody>
      </p:sp>
    </p:spTree>
    <p:extLst>
      <p:ext uri="{BB962C8B-B14F-4D97-AF65-F5344CB8AC3E}">
        <p14:creationId xmlns:p14="http://schemas.microsoft.com/office/powerpoint/2010/main" val="3766323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3BF4AD06-3C76-4D38-B80B-5B3A9266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6" y="538072"/>
            <a:ext cx="6416710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Good Leaders Manage Emotions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C366C7B-6720-4001-A602-6E5950ECC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64" y="1593388"/>
            <a:ext cx="9860125" cy="809711"/>
          </a:xfr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bg2"/>
                </a:solidFill>
                <a:latin typeface="Futura Lt BT" panose="020B0402020204020303" pitchFamily="34" charset="0"/>
              </a:rPr>
              <a:t>Trait: </a:t>
            </a:r>
            <a:r>
              <a:rPr lang="en-US" sz="2000" b="0" dirty="0">
                <a:solidFill>
                  <a:schemeClr val="bg2"/>
                </a:solidFill>
                <a:latin typeface="Futura Lt BT" panose="020B0402020204020303" pitchFamily="34" charset="0"/>
              </a:rPr>
              <a:t>A person’s stable tendency to respond to certain kinds of events with certain emotions</a:t>
            </a:r>
          </a:p>
          <a:p>
            <a:r>
              <a:rPr lang="en-US" sz="2000" dirty="0">
                <a:solidFill>
                  <a:schemeClr val="bg2"/>
                </a:solidFill>
                <a:latin typeface="Futura Lt BT" panose="020B0402020204020303" pitchFamily="34" charset="0"/>
              </a:rPr>
              <a:t>Trait Negative Affect:</a:t>
            </a:r>
            <a:r>
              <a:rPr lang="en-US" sz="2000" b="0" dirty="0">
                <a:solidFill>
                  <a:schemeClr val="bg2"/>
                </a:solidFill>
                <a:latin typeface="Futura Lt BT" panose="020B0402020204020303" pitchFamily="34" charset="0"/>
              </a:rPr>
              <a:t> How a person responds to negative events</a:t>
            </a:r>
            <a:endParaRPr lang="en-US" sz="2000" dirty="0">
              <a:solidFill>
                <a:schemeClr val="bg2"/>
              </a:solidFill>
              <a:latin typeface="Futura Lt BT" panose="020B0402020204020303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9679A3A-0C7F-4966-9D48-5CC1D9E5B3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764" y="2886541"/>
            <a:ext cx="9860125" cy="2842456"/>
          </a:xfrm>
          <a:ln w="19050"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People high in trait negative affect tend to respond to negative events with a lot of negative emotion (anger, sadness, anxiety)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Trait negative affect:</a:t>
            </a:r>
          </a:p>
          <a:p>
            <a:pPr marL="971550" lvl="1" indent="-285750"/>
            <a:r>
              <a:rPr lang="en-US" sz="1600" dirty="0">
                <a:latin typeface="Futura Lt BT" panose="020B0402020204020303" pitchFamily="34" charset="0"/>
              </a:rPr>
              <a:t>Influences leadership outcomes</a:t>
            </a:r>
          </a:p>
          <a:p>
            <a:pPr marL="971550" lvl="1" indent="-285750"/>
            <a:r>
              <a:rPr lang="en-US" sz="1600" dirty="0">
                <a:latin typeface="Futura Lt BT" panose="020B0402020204020303" pitchFamily="34" charset="0"/>
              </a:rPr>
              <a:t>Declines with leadership positions</a:t>
            </a:r>
          </a:p>
          <a:p>
            <a:pPr marL="971550" lvl="1" indent="-285750"/>
            <a:r>
              <a:rPr lang="en-US" sz="1600" dirty="0">
                <a:latin typeface="Futura Lt BT" panose="020B0402020204020303" pitchFamily="34" charset="0"/>
              </a:rPr>
              <a:t>Is a movable number</a:t>
            </a:r>
            <a:endParaRPr lang="en-US" sz="2800" dirty="0">
              <a:latin typeface="Futura Lt BT" panose="020B04020202040203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Within team dynamics, the person who emerges as a leader often has the lowest trait negative affect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Teams with leaders who have a low trait negative affect tend to perform better</a:t>
            </a:r>
          </a:p>
        </p:txBody>
      </p:sp>
    </p:spTree>
    <p:extLst>
      <p:ext uri="{BB962C8B-B14F-4D97-AF65-F5344CB8AC3E}">
        <p14:creationId xmlns:p14="http://schemas.microsoft.com/office/powerpoint/2010/main" val="1580007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E6A63-8ADC-40E7-BABB-52BE517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The Contagion Effect of Emotions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BC16A-520C-4414-B2B9-7557A200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7803381" cy="1199773"/>
          </a:xfrm>
        </p:spPr>
        <p:txBody>
          <a:bodyPr/>
          <a:lstStyle/>
          <a:p>
            <a:r>
              <a:rPr lang="en-US" sz="2400" b="1" dirty="0">
                <a:latin typeface="Futura Lt BT" panose="020B0402020204020303" pitchFamily="34" charset="0"/>
              </a:rPr>
              <a:t>Emotional contagion</a:t>
            </a:r>
          </a:p>
          <a:p>
            <a:pPr lvl="1"/>
            <a:r>
              <a:rPr lang="en-US" sz="2000" dirty="0">
                <a:latin typeface="Futura Lt BT" panose="020B0402020204020303" pitchFamily="34" charset="0"/>
                <a:sym typeface="Wingdings" panose="05000000000000000000" pitchFamily="2" charset="2"/>
              </a:rPr>
              <a:t>We can catch emotions, which can change the vibe of a room </a:t>
            </a:r>
            <a:endParaRPr lang="en-US" sz="2000" dirty="0">
              <a:latin typeface="Futura Lt BT" panose="020B0402020204020303" pitchFamily="34" charset="0"/>
            </a:endParaRPr>
          </a:p>
        </p:txBody>
      </p:sp>
      <p:pic>
        <p:nvPicPr>
          <p:cNvPr id="3" name="Graphic 2" descr="Boardroom outline">
            <a:extLst>
              <a:ext uri="{FF2B5EF4-FFF2-40B4-BE49-F238E27FC236}">
                <a16:creationId xmlns:a16="http://schemas.microsoft.com/office/drawing/2014/main" id="{129B3FBB-C659-4B6C-B774-031F77A0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0712" y="1812806"/>
            <a:ext cx="3014506" cy="3014506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45E7832-BCB6-4578-A857-A6418355325C}"/>
              </a:ext>
            </a:extLst>
          </p:cNvPr>
          <p:cNvSpPr txBox="1">
            <a:spLocks/>
          </p:cNvSpPr>
          <p:nvPr/>
        </p:nvSpPr>
        <p:spPr>
          <a:xfrm>
            <a:off x="3828738" y="4891726"/>
            <a:ext cx="7265136" cy="715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utura Lt BT" panose="020B0402020204020303" pitchFamily="34" charset="0"/>
              </a:rPr>
              <a:t>Leaders have asymmetrical attention related to power, so it’s even more important for them to manage their emotions</a:t>
            </a:r>
          </a:p>
        </p:txBody>
      </p:sp>
      <p:pic>
        <p:nvPicPr>
          <p:cNvPr id="8" name="Graphic 7" descr="Management outline">
            <a:extLst>
              <a:ext uri="{FF2B5EF4-FFF2-40B4-BE49-F238E27FC236}">
                <a16:creationId xmlns:a16="http://schemas.microsoft.com/office/drawing/2014/main" id="{8C020E5A-B894-464B-8598-D15BC7A7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452" y="3113281"/>
            <a:ext cx="3158516" cy="32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D88154-AF75-4E2C-8BAB-D888871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251927"/>
            <a:ext cx="11588621" cy="637280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US" sz="7200" b="1" dirty="0">
                <a:latin typeface="Futura Lt BT" panose="020B0402020204020303" pitchFamily="34" charset="0"/>
              </a:rPr>
              <a:t>Group Share: </a:t>
            </a:r>
            <a:r>
              <a:rPr lang="en-US" sz="7200" dirty="0">
                <a:latin typeface="Futura Lt BT" panose="020B0402020204020303" pitchFamily="34" charset="0"/>
              </a:rPr>
              <a:t>Have you ever caught an emotion?</a:t>
            </a:r>
          </a:p>
        </p:txBody>
      </p:sp>
    </p:spTree>
    <p:extLst>
      <p:ext uri="{BB962C8B-B14F-4D97-AF65-F5344CB8AC3E}">
        <p14:creationId xmlns:p14="http://schemas.microsoft.com/office/powerpoint/2010/main" val="3305636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E9CF-29C0-4DD2-B8A7-DD72A579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81553"/>
            <a:ext cx="6672943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Leaders Shape Emotional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4578-9CD5-48BC-BD2F-68DA9D65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2012139"/>
            <a:ext cx="8992369" cy="391954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Futura Lt BT" panose="020B0402020204020303" pitchFamily="34" charset="0"/>
              </a:rPr>
              <a:t>WHY?</a:t>
            </a:r>
          </a:p>
          <a:p>
            <a:r>
              <a:rPr lang="en-US" dirty="0">
                <a:latin typeface="Futura Lt BT" panose="020B0402020204020303" pitchFamily="34" charset="0"/>
              </a:rPr>
              <a:t>Our brains have an open loop limbic system (an emotional center)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An open loop system depends on external sources to manage themselves – so a person’s mood can affect another person’s physiology (hormone levels, sleep rhythms, immune functions), therefore changing their emotions</a:t>
            </a:r>
          </a:p>
          <a:p>
            <a:r>
              <a:rPr lang="en-US" dirty="0">
                <a:latin typeface="Futura Lt BT" panose="020B0402020204020303" pitchFamily="34" charset="0"/>
              </a:rPr>
              <a:t>There’s a direct correlation between emotional culture and task performance, job engagement, creativity and commitment to the organization</a:t>
            </a:r>
          </a:p>
          <a:p>
            <a:pPr lvl="1"/>
            <a:endParaRPr lang="en-US" b="1" dirty="0">
              <a:latin typeface="Futura Lt BT" panose="020B04020202040203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Futura Lt BT" panose="020B0402020204020303" pitchFamily="34" charset="0"/>
              </a:rPr>
              <a:t>WHAT DOES THIS MEAN?</a:t>
            </a:r>
          </a:p>
          <a:p>
            <a:r>
              <a:rPr lang="en-US" dirty="0">
                <a:latin typeface="Futura Lt BT" panose="020B0402020204020303" pitchFamily="34" charset="0"/>
              </a:rPr>
              <a:t>Building your team’s emotional culture is </a:t>
            </a:r>
            <a:r>
              <a:rPr lang="en-US" b="1" dirty="0">
                <a:latin typeface="Futura Lt BT" panose="020B0402020204020303" pitchFamily="34" charset="0"/>
              </a:rPr>
              <a:t>IMPORTANT</a:t>
            </a:r>
            <a:endParaRPr lang="en-US" dirty="0">
              <a:latin typeface="Futura Lt BT" panose="020B0402020204020303" pitchFamily="34" charset="0"/>
            </a:endParaRPr>
          </a:p>
        </p:txBody>
      </p:sp>
      <p:pic>
        <p:nvPicPr>
          <p:cNvPr id="6" name="Graphic 5" descr="Brain in head outline">
            <a:extLst>
              <a:ext uri="{FF2B5EF4-FFF2-40B4-BE49-F238E27FC236}">
                <a16:creationId xmlns:a16="http://schemas.microsoft.com/office/drawing/2014/main" id="{6F8AC1C8-6F7E-4F58-93A9-6AB2B341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062" y="556201"/>
            <a:ext cx="1605236" cy="1605236"/>
          </a:xfrm>
          <a:prstGeom prst="rect">
            <a:avLst/>
          </a:prstGeom>
        </p:spPr>
      </p:pic>
      <p:pic>
        <p:nvPicPr>
          <p:cNvPr id="8" name="Graphic 7" descr="Brain outline">
            <a:extLst>
              <a:ext uri="{FF2B5EF4-FFF2-40B4-BE49-F238E27FC236}">
                <a16:creationId xmlns:a16="http://schemas.microsoft.com/office/drawing/2014/main" id="{C50BBF91-03A0-48E5-81FF-E6F9D5AAE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5966" y="2701030"/>
            <a:ext cx="1605236" cy="1605236"/>
          </a:xfrm>
          <a:prstGeom prst="rect">
            <a:avLst/>
          </a:prstGeom>
        </p:spPr>
      </p:pic>
      <p:pic>
        <p:nvPicPr>
          <p:cNvPr id="10" name="Graphic 9" descr="Head with gears outline">
            <a:extLst>
              <a:ext uri="{FF2B5EF4-FFF2-40B4-BE49-F238E27FC236}">
                <a16:creationId xmlns:a16="http://schemas.microsoft.com/office/drawing/2014/main" id="{1A336E48-A590-49A7-8B6C-EE43AC3F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0062" y="4845859"/>
            <a:ext cx="1605235" cy="1605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0180C7-31CF-4916-A7F2-E98CDD306B05}"/>
              </a:ext>
            </a:extLst>
          </p:cNvPr>
          <p:cNvSpPr txBox="1"/>
          <p:nvPr/>
        </p:nvSpPr>
        <p:spPr>
          <a:xfrm>
            <a:off x="446314" y="121914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A leader’s mood shapes the behaviors of those surrounding them</a:t>
            </a:r>
          </a:p>
        </p:txBody>
      </p:sp>
    </p:spTree>
    <p:extLst>
      <p:ext uri="{BB962C8B-B14F-4D97-AF65-F5344CB8AC3E}">
        <p14:creationId xmlns:p14="http://schemas.microsoft.com/office/powerpoint/2010/main" val="3720135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099AD-A5E6-4720-A8B3-4D35259D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Emotional Suppression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674AC-B2D2-4861-BA28-52C8FB8AF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310893"/>
            <a:ext cx="6159757" cy="4922245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Why should we care about managing emotions?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Good leaders do this well – the higher up you go in an organization, the less a leader will respond to negative events with negative emotions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Your emotions have a disproportionate impact on the people around you and can be caught by others</a:t>
            </a:r>
          </a:p>
          <a:p>
            <a:pPr lvl="1"/>
            <a:endParaRPr lang="en-US" dirty="0">
              <a:latin typeface="Futura Lt BT" panose="020B0402020204020303" pitchFamily="34" charset="0"/>
            </a:endParaRPr>
          </a:p>
          <a:p>
            <a:r>
              <a:rPr lang="en-US" b="1" dirty="0">
                <a:latin typeface="Futura Lt BT" panose="020B0402020204020303" pitchFamily="34" charset="0"/>
              </a:rPr>
              <a:t>Costs of Emotional Suppression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When you spend a significant amount of energy suppressing negative emotions vs. dealing with them in a healthier manner, it impacts your ability to make decisions</a:t>
            </a:r>
          </a:p>
          <a:p>
            <a:pPr lvl="2"/>
            <a:r>
              <a:rPr lang="en-US" i="1" dirty="0">
                <a:latin typeface="Futura Lt BT" panose="020B0402020204020303" pitchFamily="34" charset="0"/>
              </a:rPr>
              <a:t>You are using up self-regulatory resources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298526F-D83D-4E0C-90D0-157983528E3B}"/>
              </a:ext>
            </a:extLst>
          </p:cNvPr>
          <p:cNvGrpSpPr/>
          <p:nvPr/>
        </p:nvGrpSpPr>
        <p:grpSpPr>
          <a:xfrm>
            <a:off x="7375491" y="1315421"/>
            <a:ext cx="3882649" cy="4345603"/>
            <a:chOff x="7695524" y="1834133"/>
            <a:chExt cx="3552567" cy="38668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D54F7D9-8EA6-4CBC-A236-3BFEC721D2AB}"/>
                </a:ext>
              </a:extLst>
            </p:cNvPr>
            <p:cNvGrpSpPr/>
            <p:nvPr/>
          </p:nvGrpSpPr>
          <p:grpSpPr>
            <a:xfrm>
              <a:off x="8965125" y="3406891"/>
              <a:ext cx="991450" cy="1024676"/>
              <a:chOff x="6467910" y="500215"/>
              <a:chExt cx="991450" cy="102467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1C886BA-B13C-4457-AFEB-7DCF36707867}"/>
                  </a:ext>
                </a:extLst>
              </p:cNvPr>
              <p:cNvSpPr/>
              <p:nvPr/>
            </p:nvSpPr>
            <p:spPr>
              <a:xfrm>
                <a:off x="6467910" y="500215"/>
                <a:ext cx="991450" cy="102467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49FA9A9-4DA6-47BB-B070-D3141565C358}"/>
                  </a:ext>
                </a:extLst>
              </p:cNvPr>
              <p:cNvSpPr/>
              <p:nvPr/>
            </p:nvSpPr>
            <p:spPr>
              <a:xfrm>
                <a:off x="6673093" y="850476"/>
                <a:ext cx="158878" cy="159874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EE3C588C-12D0-489F-B8FE-58095BB8F281}"/>
                  </a:ext>
                </a:extLst>
              </p:cNvPr>
              <p:cNvSpPr/>
              <p:nvPr/>
            </p:nvSpPr>
            <p:spPr>
              <a:xfrm>
                <a:off x="7096100" y="850476"/>
                <a:ext cx="158878" cy="159874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C8C524-B6A8-40A0-B477-8DD360FD2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3183" y="1260653"/>
                <a:ext cx="340903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83E2F3-B4F7-43FE-B9A4-FD396CB4D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7043" y="3517651"/>
              <a:ext cx="519120" cy="30743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78B3DB-D9F1-4898-8A20-6F3A845407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0852" y="2735680"/>
              <a:ext cx="6620" cy="6957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ACF76C-4C1B-4F3F-96C6-D048375EC609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V="1">
              <a:off x="8707947" y="4281507"/>
              <a:ext cx="402372" cy="6217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379056-6028-4BF6-8614-5CFBEC82FEF6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9811381" y="4281507"/>
              <a:ext cx="399670" cy="62176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54E36D-DBB6-4319-9B7C-E20FD454DEDD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78" y="3517651"/>
              <a:ext cx="478164" cy="31905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0" name="Graphic 79" descr="Worried face outline with solid fill">
              <a:extLst>
                <a:ext uri="{FF2B5EF4-FFF2-40B4-BE49-F238E27FC236}">
                  <a16:creationId xmlns:a16="http://schemas.microsoft.com/office/drawing/2014/main" id="{0426AE50-5E9E-4FC0-9057-E4C24357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71747" y="1834133"/>
              <a:ext cx="991450" cy="991450"/>
            </a:xfrm>
            <a:prstGeom prst="rect">
              <a:avLst/>
            </a:prstGeom>
          </p:spPr>
        </p:pic>
        <p:pic>
          <p:nvPicPr>
            <p:cNvPr id="82" name="Graphic 81" descr="Angry face outline with solid fill">
              <a:extLst>
                <a:ext uri="{FF2B5EF4-FFF2-40B4-BE49-F238E27FC236}">
                  <a16:creationId xmlns:a16="http://schemas.microsoft.com/office/drawing/2014/main" id="{8E0888D1-0A48-4D0F-9E1D-2F2973736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0256640" y="2763686"/>
              <a:ext cx="991451" cy="991451"/>
            </a:xfrm>
            <a:prstGeom prst="rect">
              <a:avLst/>
            </a:prstGeom>
          </p:spPr>
        </p:pic>
        <p:pic>
          <p:nvPicPr>
            <p:cNvPr id="83" name="Graphic 82" descr="Surprised face outline with solid fill">
              <a:extLst>
                <a:ext uri="{FF2B5EF4-FFF2-40B4-BE49-F238E27FC236}">
                  <a16:creationId xmlns:a16="http://schemas.microsoft.com/office/drawing/2014/main" id="{9A1ADBEA-4338-4014-B757-415403F8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8016549" y="4709519"/>
              <a:ext cx="991451" cy="991451"/>
            </a:xfrm>
            <a:prstGeom prst="rect">
              <a:avLst/>
            </a:prstGeom>
          </p:spPr>
        </p:pic>
        <p:pic>
          <p:nvPicPr>
            <p:cNvPr id="84" name="Graphic 83" descr="Smiling face outline with solid fill">
              <a:extLst>
                <a:ext uri="{FF2B5EF4-FFF2-40B4-BE49-F238E27FC236}">
                  <a16:creationId xmlns:a16="http://schemas.microsoft.com/office/drawing/2014/main" id="{B5AC2C9D-28CC-4F16-BA6F-04E50CBA3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7695524" y="2765290"/>
              <a:ext cx="995756" cy="995756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B30BB94-8E2C-49B7-BB1B-DCB453FEABC4}"/>
                </a:ext>
              </a:extLst>
            </p:cNvPr>
            <p:cNvGrpSpPr/>
            <p:nvPr/>
          </p:nvGrpSpPr>
          <p:grpSpPr>
            <a:xfrm>
              <a:off x="10063682" y="4852730"/>
              <a:ext cx="720162" cy="718633"/>
              <a:chOff x="10310461" y="516474"/>
              <a:chExt cx="991450" cy="1024676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1BF5AB6-FC44-4644-B73F-335E432FB23E}"/>
                  </a:ext>
                </a:extLst>
              </p:cNvPr>
              <p:cNvSpPr/>
              <p:nvPr/>
            </p:nvSpPr>
            <p:spPr>
              <a:xfrm>
                <a:off x="10310461" y="516474"/>
                <a:ext cx="991450" cy="102467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lowchart: Connector 96">
                <a:extLst>
                  <a:ext uri="{FF2B5EF4-FFF2-40B4-BE49-F238E27FC236}">
                    <a16:creationId xmlns:a16="http://schemas.microsoft.com/office/drawing/2014/main" id="{704E36D6-6907-4FC0-B3D7-E0D7E5E4C3F3}"/>
                  </a:ext>
                </a:extLst>
              </p:cNvPr>
              <p:cNvSpPr/>
              <p:nvPr/>
            </p:nvSpPr>
            <p:spPr>
              <a:xfrm>
                <a:off x="10539839" y="859240"/>
                <a:ext cx="158878" cy="159874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lowchart: Connector 97">
                <a:extLst>
                  <a:ext uri="{FF2B5EF4-FFF2-40B4-BE49-F238E27FC236}">
                    <a16:creationId xmlns:a16="http://schemas.microsoft.com/office/drawing/2014/main" id="{3F7266BB-C6DD-4355-ACF9-F056B97CD002}"/>
                  </a:ext>
                </a:extLst>
              </p:cNvPr>
              <p:cNvSpPr/>
              <p:nvPr/>
            </p:nvSpPr>
            <p:spPr>
              <a:xfrm>
                <a:off x="10928095" y="859240"/>
                <a:ext cx="158878" cy="159874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59E9219-1170-4864-A6DE-570605FF8C0D}"/>
                  </a:ext>
                </a:extLst>
              </p:cNvPr>
              <p:cNvGrpSpPr/>
              <p:nvPr/>
            </p:nvGrpSpPr>
            <p:grpSpPr>
              <a:xfrm>
                <a:off x="10579842" y="1133409"/>
                <a:ext cx="452687" cy="385705"/>
                <a:chOff x="10575176" y="1133409"/>
                <a:chExt cx="452687" cy="385705"/>
              </a:xfrm>
            </p:grpSpPr>
            <p:sp>
              <p:nvSpPr>
                <p:cNvPr id="102" name="Arc 101">
                  <a:extLst>
                    <a:ext uri="{FF2B5EF4-FFF2-40B4-BE49-F238E27FC236}">
                      <a16:creationId xmlns:a16="http://schemas.microsoft.com/office/drawing/2014/main" id="{568DCC3D-A35D-47B1-839C-6CD466B91CF4}"/>
                    </a:ext>
                  </a:extLst>
                </p:cNvPr>
                <p:cNvSpPr/>
                <p:nvPr/>
              </p:nvSpPr>
              <p:spPr>
                <a:xfrm>
                  <a:off x="10575176" y="1133409"/>
                  <a:ext cx="443358" cy="385705"/>
                </a:xfrm>
                <a:prstGeom prst="arc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Arc 102">
                  <a:extLst>
                    <a:ext uri="{FF2B5EF4-FFF2-40B4-BE49-F238E27FC236}">
                      <a16:creationId xmlns:a16="http://schemas.microsoft.com/office/drawing/2014/main" id="{60D5B0FE-17E0-420F-B1F7-4530830CED8C}"/>
                    </a:ext>
                  </a:extLst>
                </p:cNvPr>
                <p:cNvSpPr/>
                <p:nvPr/>
              </p:nvSpPr>
              <p:spPr>
                <a:xfrm flipH="1">
                  <a:off x="10584506" y="1133409"/>
                  <a:ext cx="443357" cy="385705"/>
                </a:xfrm>
                <a:prstGeom prst="arc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3450C54-A5C1-41FC-B1C1-1234C8657A75}"/>
                  </a:ext>
                </a:extLst>
              </p:cNvPr>
              <p:cNvSpPr/>
              <p:nvPr/>
            </p:nvSpPr>
            <p:spPr>
              <a:xfrm rot="20484717">
                <a:off x="10470431" y="699308"/>
                <a:ext cx="257453" cy="51902"/>
              </a:xfrm>
              <a:custGeom>
                <a:avLst/>
                <a:gdLst>
                  <a:gd name="connsiteX0" fmla="*/ 0 w 727969"/>
                  <a:gd name="connsiteY0" fmla="*/ 142043 h 149262"/>
                  <a:gd name="connsiteX1" fmla="*/ 603681 w 727969"/>
                  <a:gd name="connsiteY1" fmla="*/ 133165 h 149262"/>
                  <a:gd name="connsiteX2" fmla="*/ 727969 w 727969"/>
                  <a:gd name="connsiteY2" fmla="*/ 0 h 1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969" h="149262">
                    <a:moveTo>
                      <a:pt x="0" y="142043"/>
                    </a:moveTo>
                    <a:cubicBezTo>
                      <a:pt x="241176" y="149441"/>
                      <a:pt x="482353" y="156839"/>
                      <a:pt x="603681" y="133165"/>
                    </a:cubicBezTo>
                    <a:cubicBezTo>
                      <a:pt x="725009" y="109491"/>
                      <a:pt x="714653" y="115410"/>
                      <a:pt x="727969" y="0"/>
                    </a:cubicBezTo>
                  </a:path>
                </a:pathLst>
              </a:cu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1EF826A-996E-42DC-A144-3556AC106921}"/>
                  </a:ext>
                </a:extLst>
              </p:cNvPr>
              <p:cNvSpPr/>
              <p:nvPr/>
            </p:nvSpPr>
            <p:spPr>
              <a:xfrm rot="1183058" flipH="1">
                <a:off x="10878646" y="704909"/>
                <a:ext cx="277439" cy="51903"/>
              </a:xfrm>
              <a:custGeom>
                <a:avLst/>
                <a:gdLst>
                  <a:gd name="connsiteX0" fmla="*/ 0 w 727969"/>
                  <a:gd name="connsiteY0" fmla="*/ 142043 h 149262"/>
                  <a:gd name="connsiteX1" fmla="*/ 603681 w 727969"/>
                  <a:gd name="connsiteY1" fmla="*/ 133165 h 149262"/>
                  <a:gd name="connsiteX2" fmla="*/ 727969 w 727969"/>
                  <a:gd name="connsiteY2" fmla="*/ 0 h 1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969" h="149262">
                    <a:moveTo>
                      <a:pt x="0" y="142043"/>
                    </a:moveTo>
                    <a:cubicBezTo>
                      <a:pt x="241176" y="149441"/>
                      <a:pt x="482353" y="156839"/>
                      <a:pt x="603681" y="133165"/>
                    </a:cubicBezTo>
                    <a:cubicBezTo>
                      <a:pt x="725009" y="109491"/>
                      <a:pt x="714653" y="115410"/>
                      <a:pt x="727969" y="0"/>
                    </a:cubicBezTo>
                  </a:path>
                </a:pathLst>
              </a:cu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756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8C7C-6710-4155-833A-637E04C4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Biased Emotions Add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0480-1FF9-4EE5-9CC3-BB1E7DD34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6386564" cy="2465865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Intrapersonal level – your expertise translates through your emotions</a:t>
            </a:r>
          </a:p>
          <a:p>
            <a:r>
              <a:rPr lang="en-US" dirty="0">
                <a:latin typeface="Futura Lt BT" panose="020B0402020204020303" pitchFamily="34" charset="0"/>
              </a:rPr>
              <a:t>If you’re always feeling a certain emotion, like anxiety, it becomes harder to differentiate if that emotion is from a problem or something else</a:t>
            </a:r>
          </a:p>
          <a:p>
            <a:pPr lvl="1"/>
            <a:r>
              <a:rPr lang="en-US" i="1" dirty="0">
                <a:latin typeface="Futura Lt BT" panose="020B0402020204020303" pitchFamily="34" charset="0"/>
              </a:rPr>
              <a:t>There’s noise on the channel that makes it harder to decide</a:t>
            </a:r>
          </a:p>
        </p:txBody>
      </p:sp>
      <p:pic>
        <p:nvPicPr>
          <p:cNvPr id="11" name="Graphic 10" descr="Sound Medium outline">
            <a:extLst>
              <a:ext uri="{FF2B5EF4-FFF2-40B4-BE49-F238E27FC236}">
                <a16:creationId xmlns:a16="http://schemas.microsoft.com/office/drawing/2014/main" id="{2201FEFC-6543-4612-B108-4AEC212C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2682" y="4140025"/>
            <a:ext cx="1986226" cy="19862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2F43A6-7CFF-4C22-8787-2BFB91EB0658}"/>
              </a:ext>
            </a:extLst>
          </p:cNvPr>
          <p:cNvGrpSpPr/>
          <p:nvPr/>
        </p:nvGrpSpPr>
        <p:grpSpPr>
          <a:xfrm>
            <a:off x="7626701" y="4228839"/>
            <a:ext cx="1986226" cy="1808599"/>
            <a:chOff x="3922205" y="4300799"/>
            <a:chExt cx="1503903" cy="1503904"/>
          </a:xfrm>
        </p:grpSpPr>
        <p:pic>
          <p:nvPicPr>
            <p:cNvPr id="18" name="Graphic 17" descr="Sound Medium outline">
              <a:extLst>
                <a:ext uri="{FF2B5EF4-FFF2-40B4-BE49-F238E27FC236}">
                  <a16:creationId xmlns:a16="http://schemas.microsoft.com/office/drawing/2014/main" id="{4F99B9B9-ADBC-4136-BC3A-DB93CFA4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2205" y="4300799"/>
              <a:ext cx="1503903" cy="150390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17CE25-E532-4FA6-AA67-8E6A8E8FA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2205" y="4300799"/>
              <a:ext cx="1503903" cy="150390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771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AA919E4-0636-43A7-9907-8E66ACFF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Emotions – fast and masked</a:t>
            </a:r>
          </a:p>
        </p:txBody>
      </p:sp>
      <p:pic>
        <p:nvPicPr>
          <p:cNvPr id="13" name="Content Placeholder 12" descr="Race Car outline">
            <a:extLst>
              <a:ext uri="{FF2B5EF4-FFF2-40B4-BE49-F238E27FC236}">
                <a16:creationId xmlns:a16="http://schemas.microsoft.com/office/drawing/2014/main" id="{13BC3758-8737-44F2-B630-17859A4CF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317" y="2611097"/>
            <a:ext cx="1714461" cy="1714461"/>
          </a:xfrm>
        </p:spPr>
      </p:pic>
      <p:pic>
        <p:nvPicPr>
          <p:cNvPr id="15" name="Graphic 14" descr="Race Car with solid fill">
            <a:extLst>
              <a:ext uri="{FF2B5EF4-FFF2-40B4-BE49-F238E27FC236}">
                <a16:creationId xmlns:a16="http://schemas.microsoft.com/office/drawing/2014/main" id="{D0A4CC31-3C57-4E95-A8CD-7F143D5C1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7668" y="3823282"/>
            <a:ext cx="1714461" cy="1714461"/>
          </a:xfrm>
          <a:prstGeom prst="rect">
            <a:avLst/>
          </a:prstGeom>
        </p:spPr>
      </p:pic>
      <p:pic>
        <p:nvPicPr>
          <p:cNvPr id="21" name="Graphic 20" descr="Drama outline">
            <a:extLst>
              <a:ext uri="{FF2B5EF4-FFF2-40B4-BE49-F238E27FC236}">
                <a16:creationId xmlns:a16="http://schemas.microsoft.com/office/drawing/2014/main" id="{E40EE35E-ABA0-4F98-89E4-23542FA08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0077" y="33848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BD1376-B10E-47B5-8F9D-33084534E7FC}"/>
              </a:ext>
            </a:extLst>
          </p:cNvPr>
          <p:cNvSpPr txBox="1"/>
          <p:nvPr/>
        </p:nvSpPr>
        <p:spPr>
          <a:xfrm>
            <a:off x="533400" y="1447800"/>
            <a:ext cx="5972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Emotions flash very quickly throughout the course of a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People will often hide their emotions, especially those that are seen as unfavorable or inappropriate in a certain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utura Lt BT" panose="020B04020202040203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5E6BFE-D8A7-4162-90A3-3175B15E5730}"/>
              </a:ext>
            </a:extLst>
          </p:cNvPr>
          <p:cNvSpPr txBox="1"/>
          <p:nvPr/>
        </p:nvSpPr>
        <p:spPr>
          <a:xfrm>
            <a:off x="6693309" y="5434455"/>
            <a:ext cx="5053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Coming up next…</a:t>
            </a:r>
          </a:p>
          <a:p>
            <a:r>
              <a:rPr lang="en-US" i="1" dirty="0">
                <a:solidFill>
                  <a:schemeClr val="accent2"/>
                </a:solidFill>
                <a:latin typeface="Futura Lt BT" panose="020B0402020204020303" pitchFamily="34" charset="0"/>
              </a:rPr>
              <a:t>	Micro components of facial expressions</a:t>
            </a:r>
          </a:p>
          <a:p>
            <a:r>
              <a:rPr lang="en-US" i="1" dirty="0">
                <a:solidFill>
                  <a:schemeClr val="accent2"/>
                </a:solidFill>
                <a:latin typeface="Futura Lt BT" panose="020B0402020204020303" pitchFamily="34" charset="0"/>
              </a:rPr>
              <a:t>	Step 1: Pay Attention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F4D9AD-2CD3-412C-A261-E92303EAF3E1}"/>
              </a:ext>
            </a:extLst>
          </p:cNvPr>
          <p:cNvGrpSpPr/>
          <p:nvPr/>
        </p:nvGrpSpPr>
        <p:grpSpPr>
          <a:xfrm>
            <a:off x="4972536" y="3309379"/>
            <a:ext cx="1868783" cy="344129"/>
            <a:chOff x="6712845" y="3162596"/>
            <a:chExt cx="1868783" cy="34412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1EEFAAD-BE0F-4D61-BC02-9CC448DFFB5F}"/>
                </a:ext>
              </a:extLst>
            </p:cNvPr>
            <p:cNvCxnSpPr>
              <a:cxnSpLocks/>
            </p:cNvCxnSpPr>
            <p:nvPr/>
          </p:nvCxnSpPr>
          <p:spPr>
            <a:xfrm>
              <a:off x="6712845" y="3162596"/>
              <a:ext cx="18687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EDF68D-51C0-4641-963B-4B8B4EBCBC06}"/>
                </a:ext>
              </a:extLst>
            </p:cNvPr>
            <p:cNvCxnSpPr>
              <a:cxnSpLocks/>
            </p:cNvCxnSpPr>
            <p:nvPr/>
          </p:nvCxnSpPr>
          <p:spPr>
            <a:xfrm>
              <a:off x="7438789" y="3336951"/>
              <a:ext cx="102077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0BAE61-48F6-45D1-BE26-326C1AA75A64}"/>
                </a:ext>
              </a:extLst>
            </p:cNvPr>
            <p:cNvCxnSpPr>
              <a:cxnSpLocks/>
            </p:cNvCxnSpPr>
            <p:nvPr/>
          </p:nvCxnSpPr>
          <p:spPr>
            <a:xfrm>
              <a:off x="7044675" y="3506725"/>
              <a:ext cx="15369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E2F423-2021-41C7-AAED-C991B73792F4}"/>
              </a:ext>
            </a:extLst>
          </p:cNvPr>
          <p:cNvGrpSpPr/>
          <p:nvPr/>
        </p:nvGrpSpPr>
        <p:grpSpPr>
          <a:xfrm>
            <a:off x="3097829" y="4508447"/>
            <a:ext cx="1868783" cy="344129"/>
            <a:chOff x="6712845" y="3162596"/>
            <a:chExt cx="1868783" cy="34412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48BAD8-5261-4D55-8F41-D5815B204951}"/>
                </a:ext>
              </a:extLst>
            </p:cNvPr>
            <p:cNvCxnSpPr>
              <a:cxnSpLocks/>
            </p:cNvCxnSpPr>
            <p:nvPr/>
          </p:nvCxnSpPr>
          <p:spPr>
            <a:xfrm>
              <a:off x="6712845" y="3162596"/>
              <a:ext cx="18687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02F6D6-605B-4C2D-9911-1FBF89C27A7D}"/>
                </a:ext>
              </a:extLst>
            </p:cNvPr>
            <p:cNvCxnSpPr>
              <a:cxnSpLocks/>
            </p:cNvCxnSpPr>
            <p:nvPr/>
          </p:nvCxnSpPr>
          <p:spPr>
            <a:xfrm>
              <a:off x="7438789" y="3336951"/>
              <a:ext cx="102077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064C6E-94A3-4FF6-B737-1F2C32AA041C}"/>
                </a:ext>
              </a:extLst>
            </p:cNvPr>
            <p:cNvCxnSpPr>
              <a:cxnSpLocks/>
            </p:cNvCxnSpPr>
            <p:nvPr/>
          </p:nvCxnSpPr>
          <p:spPr>
            <a:xfrm>
              <a:off x="7044675" y="3506725"/>
              <a:ext cx="15369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789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9F10B-B28D-4B9E-9B1C-FDEBED35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2382761"/>
            <a:ext cx="6366466" cy="2284995"/>
          </a:xfrm>
        </p:spPr>
        <p:txBody>
          <a:bodyPr/>
          <a:lstStyle/>
          <a:p>
            <a:r>
              <a:rPr lang="en-US" sz="2000" dirty="0">
                <a:latin typeface="Futura Lt BT" panose="020B0402020204020303" pitchFamily="34" charset="0"/>
              </a:rPr>
              <a:t>You should be dedicating time to managing your emotions</a:t>
            </a:r>
          </a:p>
          <a:p>
            <a:endParaRPr lang="en-US" sz="20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Your emotions are the primary driver or impediment to realizing your full career potential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CA10EE62-0E47-4EEC-9E67-E17F67B2E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0" t="14105" r="13762" b="11144"/>
          <a:stretch/>
        </p:blipFill>
        <p:spPr>
          <a:xfrm>
            <a:off x="7302469" y="1463040"/>
            <a:ext cx="3221943" cy="4124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91A1D-D83F-433D-A779-82448A0BB519}"/>
              </a:ext>
            </a:extLst>
          </p:cNvPr>
          <p:cNvSpPr txBox="1"/>
          <p:nvPr/>
        </p:nvSpPr>
        <p:spPr>
          <a:xfrm>
            <a:off x="6462196" y="5863113"/>
            <a:ext cx="490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Coming up next…</a:t>
            </a:r>
          </a:p>
          <a:p>
            <a:r>
              <a:rPr lang="en-US" i="1" dirty="0">
                <a:solidFill>
                  <a:schemeClr val="accent2"/>
                </a:solidFill>
                <a:latin typeface="Futura Lt BT" panose="020B0402020204020303" pitchFamily="34" charset="0"/>
              </a:rPr>
              <a:t>	Understanding your emotional profile</a:t>
            </a:r>
          </a:p>
        </p:txBody>
      </p:sp>
    </p:spTree>
    <p:extLst>
      <p:ext uri="{BB962C8B-B14F-4D97-AF65-F5344CB8AC3E}">
        <p14:creationId xmlns:p14="http://schemas.microsoft.com/office/powerpoint/2010/main" val="2448101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E91B0-3889-4124-BDDC-672F8D6B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6812902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Understand Your Emotional Profile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D40CCB-4F0F-45AA-A4BE-E256D1B75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35189" y="2230018"/>
            <a:ext cx="8283252" cy="5454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if you display certain emotions more frequently and more intensely than others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1A6648-8CCB-4C8B-843C-8E5EF1CFF935}"/>
              </a:ext>
            </a:extLst>
          </p:cNvPr>
          <p:cNvGrpSpPr/>
          <p:nvPr/>
        </p:nvGrpSpPr>
        <p:grpSpPr>
          <a:xfrm>
            <a:off x="1675621" y="2920427"/>
            <a:ext cx="8843482" cy="3510482"/>
            <a:chOff x="1632436" y="2851130"/>
            <a:chExt cx="8843482" cy="3510482"/>
          </a:xfrm>
        </p:grpSpPr>
        <p:pic>
          <p:nvPicPr>
            <p:cNvPr id="3" name="Graphic 2" descr="Clipboard Partially Crossed outline">
              <a:extLst>
                <a:ext uri="{FF2B5EF4-FFF2-40B4-BE49-F238E27FC236}">
                  <a16:creationId xmlns:a16="http://schemas.microsoft.com/office/drawing/2014/main" id="{B4FDDB1B-55CE-439B-975C-8BB6B4AE8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57095" y="2851130"/>
              <a:ext cx="1518823" cy="1602471"/>
            </a:xfrm>
            <a:prstGeom prst="rect">
              <a:avLst/>
            </a:prstGeom>
          </p:spPr>
        </p:pic>
        <p:pic>
          <p:nvPicPr>
            <p:cNvPr id="15" name="Graphic 14" descr="Clipboard Partially Crossed outline">
              <a:extLst>
                <a:ext uri="{FF2B5EF4-FFF2-40B4-BE49-F238E27FC236}">
                  <a16:creationId xmlns:a16="http://schemas.microsoft.com/office/drawing/2014/main" id="{3DB8FE09-D323-4B61-9FB1-3F7BC394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32436" y="2851131"/>
              <a:ext cx="1602471" cy="1602471"/>
            </a:xfrm>
            <a:prstGeom prst="rect">
              <a:avLst/>
            </a:prstGeom>
          </p:spPr>
        </p:pic>
        <p:pic>
          <p:nvPicPr>
            <p:cNvPr id="17" name="Graphic 16" descr="Clipboard Mixed outline">
              <a:extLst>
                <a:ext uri="{FF2B5EF4-FFF2-40B4-BE49-F238E27FC236}">
                  <a16:creationId xmlns:a16="http://schemas.microsoft.com/office/drawing/2014/main" id="{74254E1B-C433-4C04-BD90-C33227DA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18019" y="4722535"/>
              <a:ext cx="1639076" cy="1639076"/>
            </a:xfrm>
            <a:prstGeom prst="rect">
              <a:avLst/>
            </a:prstGeom>
          </p:spPr>
        </p:pic>
        <p:pic>
          <p:nvPicPr>
            <p:cNvPr id="24" name="Graphic 23" descr="Open book outline">
              <a:extLst>
                <a:ext uri="{FF2B5EF4-FFF2-40B4-BE49-F238E27FC236}">
                  <a16:creationId xmlns:a16="http://schemas.microsoft.com/office/drawing/2014/main" id="{DCE9A297-48C0-4DC9-BB55-07150762F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94764" y="3009751"/>
              <a:ext cx="1602471" cy="1602471"/>
            </a:xfrm>
            <a:prstGeom prst="rect">
              <a:avLst/>
            </a:prstGeom>
          </p:spPr>
        </p:pic>
        <p:pic>
          <p:nvPicPr>
            <p:cNvPr id="29" name="Graphic 28" descr="Clipboard Mixed outline">
              <a:extLst>
                <a:ext uri="{FF2B5EF4-FFF2-40B4-BE49-F238E27FC236}">
                  <a16:creationId xmlns:a16="http://schemas.microsoft.com/office/drawing/2014/main" id="{6941CB96-E36D-4952-93CD-95C37C271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56215" y="4722535"/>
              <a:ext cx="1639077" cy="1639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963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BF3A3E-69FD-4BF2-94B6-F87A7BC1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Emotional Traits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85A539-A986-4B79-87A0-A978B039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443087"/>
            <a:ext cx="8119187" cy="899132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Assessment – The Positive and Negative Affect Schedule (PANAS) Questionnaire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48FF62-DA2A-48FB-8D9C-73A79C402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40793"/>
              </p:ext>
            </p:extLst>
          </p:nvPr>
        </p:nvGraphicFramePr>
        <p:xfrm>
          <a:off x="164771" y="3309078"/>
          <a:ext cx="1485284" cy="29610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5284">
                  <a:extLst>
                    <a:ext uri="{9D8B030D-6E8A-4147-A177-3AD203B41FA5}">
                      <a16:colId xmlns:a16="http://schemas.microsoft.com/office/drawing/2014/main" val="455893464"/>
                    </a:ext>
                  </a:extLst>
                </a:gridCol>
              </a:tblGrid>
              <a:tr h="59221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Positive Affect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34534"/>
                  </a:ext>
                </a:extLst>
              </a:tr>
              <a:tr h="59221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352182"/>
                  </a:ext>
                </a:extLst>
              </a:tr>
              <a:tr h="59221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767445"/>
                  </a:ext>
                </a:extLst>
              </a:tr>
              <a:tr h="59221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415326"/>
                  </a:ext>
                </a:extLst>
              </a:tr>
              <a:tr h="59221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655272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AE079FD-C42A-487B-8D6F-49EE6DA57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04896"/>
              </p:ext>
            </p:extLst>
          </p:nvPr>
        </p:nvGraphicFramePr>
        <p:xfrm>
          <a:off x="1738246" y="3309076"/>
          <a:ext cx="1605900" cy="29611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05900">
                  <a:extLst>
                    <a:ext uri="{9D8B030D-6E8A-4147-A177-3AD203B41FA5}">
                      <a16:colId xmlns:a16="http://schemas.microsoft.com/office/drawing/2014/main" val="455893464"/>
                    </a:ext>
                  </a:extLst>
                </a:gridCol>
              </a:tblGrid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Raw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34534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10 –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52182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27 –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67445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33 – 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15326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38 –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5527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2CA8A404-B10A-4CEA-B19A-578829763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49143"/>
              </p:ext>
            </p:extLst>
          </p:nvPr>
        </p:nvGraphicFramePr>
        <p:xfrm>
          <a:off x="6084932" y="3309064"/>
          <a:ext cx="1696357" cy="2961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6357">
                  <a:extLst>
                    <a:ext uri="{9D8B030D-6E8A-4147-A177-3AD203B41FA5}">
                      <a16:colId xmlns:a16="http://schemas.microsoft.com/office/drawing/2014/main" val="455893464"/>
                    </a:ext>
                  </a:extLst>
                </a:gridCol>
              </a:tblGrid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Negative Affect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34534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352182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767445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415326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65527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7218F9-2521-4BF4-B82D-2913DB47242B}"/>
              </a:ext>
            </a:extLst>
          </p:cNvPr>
          <p:cNvCxnSpPr>
            <a:cxnSpLocks/>
          </p:cNvCxnSpPr>
          <p:nvPr/>
        </p:nvCxnSpPr>
        <p:spPr>
          <a:xfrm flipV="1">
            <a:off x="6104164" y="2788520"/>
            <a:ext cx="0" cy="3984172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0BF55-237D-445E-86A2-6F992E4DC320}"/>
              </a:ext>
            </a:extLst>
          </p:cNvPr>
          <p:cNvCxnSpPr>
            <a:cxnSpLocks/>
          </p:cNvCxnSpPr>
          <p:nvPr/>
        </p:nvCxnSpPr>
        <p:spPr>
          <a:xfrm flipH="1">
            <a:off x="0" y="2788520"/>
            <a:ext cx="12111136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9E552871-3D63-46F0-9756-34EB0F85B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06891"/>
              </p:ext>
            </p:extLst>
          </p:nvPr>
        </p:nvGraphicFramePr>
        <p:xfrm>
          <a:off x="3442441" y="3309074"/>
          <a:ext cx="2485341" cy="29611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5341">
                  <a:extLst>
                    <a:ext uri="{9D8B030D-6E8A-4147-A177-3AD203B41FA5}">
                      <a16:colId xmlns:a16="http://schemas.microsoft.com/office/drawing/2014/main" val="455893464"/>
                    </a:ext>
                  </a:extLst>
                </a:gridCol>
              </a:tblGrid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Percentile Rank of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34534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0% –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52182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26% –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67445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51% – 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15326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76 –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55272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251FC52B-069C-40C5-B56E-D6DC5F6B3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55297"/>
              </p:ext>
            </p:extLst>
          </p:nvPr>
        </p:nvGraphicFramePr>
        <p:xfrm>
          <a:off x="7754219" y="3309066"/>
          <a:ext cx="1605900" cy="29611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05900">
                  <a:extLst>
                    <a:ext uri="{9D8B030D-6E8A-4147-A177-3AD203B41FA5}">
                      <a16:colId xmlns:a16="http://schemas.microsoft.com/office/drawing/2014/main" val="455893464"/>
                    </a:ext>
                  </a:extLst>
                </a:gridCol>
              </a:tblGrid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Raw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34534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10 –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52182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13 –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67445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16 –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15326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19 –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55272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43E8534A-A1C0-4FA8-9ED4-DFDC4D85A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45726"/>
              </p:ext>
            </p:extLst>
          </p:nvPr>
        </p:nvGraphicFramePr>
        <p:xfrm>
          <a:off x="9458414" y="3309064"/>
          <a:ext cx="2485341" cy="29611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5341">
                  <a:extLst>
                    <a:ext uri="{9D8B030D-6E8A-4147-A177-3AD203B41FA5}">
                      <a16:colId xmlns:a16="http://schemas.microsoft.com/office/drawing/2014/main" val="455893464"/>
                    </a:ext>
                  </a:extLst>
                </a:gridCol>
              </a:tblGrid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Percentile Rank of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34534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0% –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52182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26% –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67445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51% – 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15326"/>
                  </a:ext>
                </a:extLst>
              </a:tr>
              <a:tr h="5922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utura Lt BT" panose="020B0402020204020303" pitchFamily="34" charset="0"/>
                        </a:rPr>
                        <a:t>76 –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5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94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0C47-0E20-4527-A7B0-3D1981AA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Knowing Where You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D16C-A626-4437-B1A0-989EC251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58" y="1890848"/>
            <a:ext cx="6840892" cy="3855409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In the U.S., it is generally accepted and expected to have a high positive affect level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Different in other countries</a:t>
            </a:r>
          </a:p>
          <a:p>
            <a:r>
              <a:rPr lang="en-US" dirty="0">
                <a:latin typeface="Futura Lt BT" panose="020B0402020204020303" pitchFamily="34" charset="0"/>
              </a:rPr>
              <a:t>Want to move negative affect down to give ourselves behavior flexibility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Give ourselves the opportunity to choose how to react or respond to what’s happening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In the occurrence of a negative event, the only choice for people with a high negative affect is to get angry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DFCBD9-852E-44AD-8C5F-0C2E9A71D468}"/>
              </a:ext>
            </a:extLst>
          </p:cNvPr>
          <p:cNvGrpSpPr/>
          <p:nvPr/>
        </p:nvGrpSpPr>
        <p:grpSpPr>
          <a:xfrm>
            <a:off x="8620708" y="3357993"/>
            <a:ext cx="2999792" cy="2999792"/>
            <a:chOff x="8479145" y="3230569"/>
            <a:chExt cx="2999792" cy="2999792"/>
          </a:xfrm>
        </p:grpSpPr>
        <p:pic>
          <p:nvPicPr>
            <p:cNvPr id="12" name="Graphic 11" descr="Signpost outline">
              <a:extLst>
                <a:ext uri="{FF2B5EF4-FFF2-40B4-BE49-F238E27FC236}">
                  <a16:creationId xmlns:a16="http://schemas.microsoft.com/office/drawing/2014/main" id="{9055C0A0-F05A-4282-9A5E-4753B2D2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9145" y="3230569"/>
              <a:ext cx="2999792" cy="2999792"/>
            </a:xfrm>
            <a:prstGeom prst="rect">
              <a:avLst/>
            </a:prstGeom>
          </p:spPr>
        </p:pic>
        <p:pic>
          <p:nvPicPr>
            <p:cNvPr id="16" name="Graphic 15" descr="Angry face outline with solid fill">
              <a:extLst>
                <a:ext uri="{FF2B5EF4-FFF2-40B4-BE49-F238E27FC236}">
                  <a16:creationId xmlns:a16="http://schemas.microsoft.com/office/drawing/2014/main" id="{70FA59CC-7E54-4B2C-8940-E8DCA5A2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7149" y="4665714"/>
              <a:ext cx="499138" cy="499138"/>
            </a:xfrm>
            <a:prstGeom prst="rect">
              <a:avLst/>
            </a:prstGeom>
          </p:spPr>
        </p:pic>
        <p:pic>
          <p:nvPicPr>
            <p:cNvPr id="18" name="Graphic 17" descr="Smiling face outline with solid fill">
              <a:extLst>
                <a:ext uri="{FF2B5EF4-FFF2-40B4-BE49-F238E27FC236}">
                  <a16:creationId xmlns:a16="http://schemas.microsoft.com/office/drawing/2014/main" id="{AEFC81E7-410C-4ACC-8F50-A67380538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6375" y="3926226"/>
              <a:ext cx="499138" cy="49913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53C6DE-AACF-4444-B154-1E2B1B09D1AF}"/>
              </a:ext>
            </a:extLst>
          </p:cNvPr>
          <p:cNvGrpSpPr/>
          <p:nvPr/>
        </p:nvGrpSpPr>
        <p:grpSpPr>
          <a:xfrm>
            <a:off x="7120812" y="358201"/>
            <a:ext cx="2999792" cy="2999792"/>
            <a:chOff x="6906275" y="390952"/>
            <a:chExt cx="2999792" cy="2999792"/>
          </a:xfrm>
        </p:grpSpPr>
        <p:pic>
          <p:nvPicPr>
            <p:cNvPr id="7" name="Graphic 6" descr="Signpost outline">
              <a:extLst>
                <a:ext uri="{FF2B5EF4-FFF2-40B4-BE49-F238E27FC236}">
                  <a16:creationId xmlns:a16="http://schemas.microsoft.com/office/drawing/2014/main" id="{E10AD9D6-C933-4275-ABBC-B5D96CD76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06275" y="390952"/>
              <a:ext cx="2999792" cy="2999792"/>
            </a:xfrm>
            <a:prstGeom prst="rect">
              <a:avLst/>
            </a:prstGeom>
          </p:spPr>
        </p:pic>
        <p:pic>
          <p:nvPicPr>
            <p:cNvPr id="20" name="Graphic 19" descr="Worried face outline with solid fill">
              <a:extLst>
                <a:ext uri="{FF2B5EF4-FFF2-40B4-BE49-F238E27FC236}">
                  <a16:creationId xmlns:a16="http://schemas.microsoft.com/office/drawing/2014/main" id="{FBEAF5A7-CC05-4569-BACB-3B0A06949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99689" y="1820415"/>
              <a:ext cx="500033" cy="500033"/>
            </a:xfrm>
            <a:prstGeom prst="rect">
              <a:avLst/>
            </a:prstGeom>
          </p:spPr>
        </p:pic>
        <p:pic>
          <p:nvPicPr>
            <p:cNvPr id="22" name="Graphic 21" descr="Surprised face outline with solid fill">
              <a:extLst>
                <a:ext uri="{FF2B5EF4-FFF2-40B4-BE49-F238E27FC236}">
                  <a16:creationId xmlns:a16="http://schemas.microsoft.com/office/drawing/2014/main" id="{13AEB374-95E9-4893-976A-A39B4CAF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13991" y="1069813"/>
              <a:ext cx="500033" cy="50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427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AC18-93B1-48FD-80D4-2075AABB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Manage Your Emotional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4037-B163-4EFC-847C-D1207557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7652656" cy="1644054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Our emotions come from our thoughts, which may or may not be accurate</a:t>
            </a:r>
          </a:p>
          <a:p>
            <a:r>
              <a:rPr lang="en-US" dirty="0">
                <a:latin typeface="Futura Lt BT" panose="020B0402020204020303" pitchFamily="34" charset="0"/>
              </a:rPr>
              <a:t>We typically don’t check if our thoughts are accurate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We build up systemic drift and biases about our environment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33D7E979-9437-47ED-9E7B-AA5A5C922E70}"/>
              </a:ext>
            </a:extLst>
          </p:cNvPr>
          <p:cNvSpPr txBox="1">
            <a:spLocks/>
          </p:cNvSpPr>
          <p:nvPr/>
        </p:nvSpPr>
        <p:spPr>
          <a:xfrm>
            <a:off x="3047223" y="6155100"/>
            <a:ext cx="6097554" cy="590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Improve your emotional intelligence by improving your biases</a:t>
            </a:r>
          </a:p>
        </p:txBody>
      </p:sp>
      <p:pic>
        <p:nvPicPr>
          <p:cNvPr id="8" name="Graphic 7" descr="Thought bubble outline">
            <a:extLst>
              <a:ext uri="{FF2B5EF4-FFF2-40B4-BE49-F238E27FC236}">
                <a16:creationId xmlns:a16="http://schemas.microsoft.com/office/drawing/2014/main" id="{0ACD96CC-0894-4ED0-97B4-55B6E3230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8971" y="1708303"/>
            <a:ext cx="2163099" cy="2163099"/>
          </a:xfrm>
          <a:prstGeom prst="rect">
            <a:avLst/>
          </a:prstGeom>
        </p:spPr>
      </p:pic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5D8AE6F9-478F-4455-AD13-BD4DBA53E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6064" y="3297569"/>
            <a:ext cx="2589331" cy="2589331"/>
          </a:xfrm>
          <a:prstGeom prst="rect">
            <a:avLst/>
          </a:prstGeom>
        </p:spPr>
      </p:pic>
      <p:pic>
        <p:nvPicPr>
          <p:cNvPr id="19" name="Graphic 18" descr="Angry face outline with solid fill">
            <a:extLst>
              <a:ext uri="{FF2B5EF4-FFF2-40B4-BE49-F238E27FC236}">
                <a16:creationId xmlns:a16="http://schemas.microsoft.com/office/drawing/2014/main" id="{3FBC28FC-0512-4C1E-93F8-3225D3846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6808" y="2549465"/>
            <a:ext cx="416982" cy="416982"/>
          </a:xfrm>
          <a:prstGeom prst="rect">
            <a:avLst/>
          </a:prstGeom>
        </p:spPr>
      </p:pic>
      <p:pic>
        <p:nvPicPr>
          <p:cNvPr id="20" name="Graphic 19" descr="Smiling face outline with solid fill">
            <a:extLst>
              <a:ext uri="{FF2B5EF4-FFF2-40B4-BE49-F238E27FC236}">
                <a16:creationId xmlns:a16="http://schemas.microsoft.com/office/drawing/2014/main" id="{01E5A97F-4FC9-4E5E-BB13-414D024CFE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6975" y="2322114"/>
            <a:ext cx="416982" cy="416982"/>
          </a:xfrm>
          <a:prstGeom prst="rect">
            <a:avLst/>
          </a:prstGeom>
        </p:spPr>
      </p:pic>
      <p:pic>
        <p:nvPicPr>
          <p:cNvPr id="23" name="Graphic 22" descr="Worried face outline with solid fill">
            <a:extLst>
              <a:ext uri="{FF2B5EF4-FFF2-40B4-BE49-F238E27FC236}">
                <a16:creationId xmlns:a16="http://schemas.microsoft.com/office/drawing/2014/main" id="{8EF3F90A-E983-4803-A088-37945B08A8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52572" y="2131735"/>
            <a:ext cx="417730" cy="417730"/>
          </a:xfrm>
          <a:prstGeom prst="rect">
            <a:avLst/>
          </a:prstGeom>
        </p:spPr>
      </p:pic>
      <p:pic>
        <p:nvPicPr>
          <p:cNvPr id="24" name="Graphic 23" descr="Surprised face outline with solid fill">
            <a:extLst>
              <a:ext uri="{FF2B5EF4-FFF2-40B4-BE49-F238E27FC236}">
                <a16:creationId xmlns:a16="http://schemas.microsoft.com/office/drawing/2014/main" id="{231D1B60-5F00-41C1-9B92-FF660453D6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23013" y="2372122"/>
            <a:ext cx="417730" cy="4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96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2BD38-0E3E-47AF-9973-A8C58029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525643"/>
            <a:ext cx="11174186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How You Think About Events in the 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3C8C81-AF17-418E-A4C5-1CEE60AD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10" y="1887430"/>
            <a:ext cx="5708002" cy="1725925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Avoid situations that make you anxious, angry, and/or depressed</a:t>
            </a:r>
          </a:p>
          <a:p>
            <a:r>
              <a:rPr lang="en-US" dirty="0">
                <a:latin typeface="Futura Lt BT" panose="020B0402020204020303" pitchFamily="34" charset="0"/>
              </a:rPr>
              <a:t>Suppress your emotions (works, but affects your psychological and physical systems)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45314-0397-40D8-A803-76A12EA15687}"/>
              </a:ext>
            </a:extLst>
          </p:cNvPr>
          <p:cNvSpPr txBox="1"/>
          <p:nvPr/>
        </p:nvSpPr>
        <p:spPr>
          <a:xfrm>
            <a:off x="616210" y="1292884"/>
            <a:ext cx="57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Futura Lt BT" panose="020B0402020204020303" pitchFamily="34" charset="0"/>
              </a:rPr>
              <a:t>Accurate Emotional Appraisal &amp; Recovery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BF1347C-EFAD-42F7-BF92-0AE7C3FB03FD}"/>
              </a:ext>
            </a:extLst>
          </p:cNvPr>
          <p:cNvSpPr txBox="1">
            <a:spLocks/>
          </p:cNvSpPr>
          <p:nvPr/>
        </p:nvSpPr>
        <p:spPr>
          <a:xfrm>
            <a:off x="616210" y="3792426"/>
            <a:ext cx="5479791" cy="2107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Futura Lt BT" panose="020B0402020204020303" pitchFamily="34" charset="0"/>
              </a:rPr>
              <a:t>Tactics that actually work:</a:t>
            </a:r>
          </a:p>
          <a:p>
            <a:r>
              <a:rPr lang="en-US" dirty="0">
                <a:latin typeface="Futura Lt BT" panose="020B0402020204020303" pitchFamily="34" charset="0"/>
              </a:rPr>
              <a:t>Accurate emotional appraisal 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Helps us analyze our thoughts and retrain/relearn how we think about our environment to become more accurate with our thoughts</a:t>
            </a:r>
          </a:p>
          <a:p>
            <a:r>
              <a:rPr lang="en-US" dirty="0">
                <a:latin typeface="Futura Lt BT" panose="020B0402020204020303" pitchFamily="34" charset="0"/>
              </a:rPr>
              <a:t>Rest and recovery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1A5DB-D125-442F-ACAA-34DECFDB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34930" y="1987700"/>
            <a:ext cx="4058205" cy="32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0B246-FCBC-4DE4-B1A3-AF3651D9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45" y="369777"/>
            <a:ext cx="8030935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Raw vs. Self-Corrected Thought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BD58A-553A-419C-8551-E13D08F3DD8B}"/>
              </a:ext>
            </a:extLst>
          </p:cNvPr>
          <p:cNvSpPr txBox="1"/>
          <p:nvPr/>
        </p:nvSpPr>
        <p:spPr>
          <a:xfrm>
            <a:off x="2692674" y="5910028"/>
            <a:ext cx="6806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1800" dirty="0">
                <a:effectLst/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continuing to do this, you will start to bring your negative trait emotions down so you can more appropriately respond to a situation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334F8A-F31A-47F5-B788-FAB7A70E3652}"/>
              </a:ext>
            </a:extLst>
          </p:cNvPr>
          <p:cNvGrpSpPr/>
          <p:nvPr/>
        </p:nvGrpSpPr>
        <p:grpSpPr>
          <a:xfrm>
            <a:off x="680002" y="932899"/>
            <a:ext cx="10831995" cy="5857499"/>
            <a:chOff x="1108077" y="1850986"/>
            <a:chExt cx="9975845" cy="5097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CB0D9B-090A-4661-923C-8609DF738E98}"/>
                </a:ext>
              </a:extLst>
            </p:cNvPr>
            <p:cNvGrpSpPr/>
            <p:nvPr/>
          </p:nvGrpSpPr>
          <p:grpSpPr>
            <a:xfrm>
              <a:off x="1108077" y="1850986"/>
              <a:ext cx="9975845" cy="5097659"/>
              <a:chOff x="715225" y="1847955"/>
              <a:chExt cx="9975845" cy="5097659"/>
            </a:xfrm>
          </p:grpSpPr>
          <p:pic>
            <p:nvPicPr>
              <p:cNvPr id="12" name="Content Placeholder 4" descr="Thought outline">
                <a:extLst>
                  <a:ext uri="{FF2B5EF4-FFF2-40B4-BE49-F238E27FC236}">
                    <a16:creationId xmlns:a16="http://schemas.microsoft.com/office/drawing/2014/main" id="{5F970B33-C259-4C0A-94DB-9D7FB51A9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93411" y="1847955"/>
                <a:ext cx="5097659" cy="5097659"/>
              </a:xfrm>
              <a:prstGeom prst="rect">
                <a:avLst/>
              </a:prstGeom>
            </p:spPr>
          </p:pic>
          <p:pic>
            <p:nvPicPr>
              <p:cNvPr id="13" name="Graphic 12" descr="Thought outline">
                <a:extLst>
                  <a:ext uri="{FF2B5EF4-FFF2-40B4-BE49-F238E27FC236}">
                    <a16:creationId xmlns:a16="http://schemas.microsoft.com/office/drawing/2014/main" id="{57EBD8A1-ADD1-4102-AE54-7532F5EFC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5225" y="1847955"/>
                <a:ext cx="5097659" cy="509765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3A9A0D-60DC-4D67-AEC6-24D663614D33}"/>
                </a:ext>
              </a:extLst>
            </p:cNvPr>
            <p:cNvSpPr txBox="1"/>
            <p:nvPr/>
          </p:nvSpPr>
          <p:spPr>
            <a:xfrm>
              <a:off x="2900121" y="2992073"/>
              <a:ext cx="2267339" cy="616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utura Lt BT" panose="020B0402020204020303" pitchFamily="34" charset="0"/>
                </a:rPr>
                <a:t>Raw</a:t>
              </a:r>
              <a:r>
                <a:rPr lang="en-US" sz="2000" dirty="0">
                  <a:latin typeface="Futura Lt BT" panose="020B0402020204020303" pitchFamily="34" charset="0"/>
                </a:rPr>
                <a:t> – your level of anger (high level)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8AE8F7-1F2F-49AB-9983-FC5F55E6589A}"/>
                </a:ext>
              </a:extLst>
            </p:cNvPr>
            <p:cNvSpPr txBox="1"/>
            <p:nvPr/>
          </p:nvSpPr>
          <p:spPr>
            <a:xfrm>
              <a:off x="6854502" y="2748618"/>
              <a:ext cx="2606739" cy="115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utura Lt BT" panose="020B0402020204020303" pitchFamily="34" charset="0"/>
                </a:rPr>
                <a:t>Self-corrected</a:t>
              </a:r>
              <a:r>
                <a:rPr lang="en-US" sz="2000" dirty="0">
                  <a:latin typeface="Futura Lt BT" panose="020B0402020204020303" pitchFamily="34" charset="0"/>
                </a:rPr>
                <a:t> – more accurate interpretation of what happened (weaker level)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653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EBCDED-08F2-489E-B376-28EB7DD2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80133"/>
            <a:ext cx="11174186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Removing Systemic Drift in Thought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4130E5-F934-4ED1-9A50-F80FA25D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646346"/>
            <a:ext cx="9845351" cy="1598640"/>
          </a:xfrm>
        </p:spPr>
        <p:txBody>
          <a:bodyPr/>
          <a:lstStyle/>
          <a:p>
            <a:r>
              <a:rPr lang="en-US" sz="2000" dirty="0">
                <a:latin typeface="Futura Lt BT" panose="020B0402020204020303" pitchFamily="34" charset="0"/>
              </a:rPr>
              <a:t>Step 1: Freeze how you’re thinking of the event and any other thoughts associated with it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Step 2: Check what biases or distortions are in those frozen thoughts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Step 3: Clean up the distortions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8E75A6D9-7252-42F4-B7D4-408EEB37FD07}"/>
              </a:ext>
            </a:extLst>
          </p:cNvPr>
          <p:cNvSpPr txBox="1">
            <a:spLocks/>
          </p:cNvSpPr>
          <p:nvPr/>
        </p:nvSpPr>
        <p:spPr>
          <a:xfrm>
            <a:off x="723025" y="4637853"/>
            <a:ext cx="10620764" cy="159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Remember:</a:t>
            </a:r>
          </a:p>
          <a:p>
            <a:pPr lvl="1"/>
            <a:r>
              <a:rPr lang="en-US" sz="1800" i="1" dirty="0">
                <a:solidFill>
                  <a:schemeClr val="accent2"/>
                </a:solidFill>
                <a:latin typeface="Futura Lt BT" panose="020B0402020204020303" pitchFamily="34" charset="0"/>
              </a:rPr>
              <a:t>This is not a real-time process – you do this when you are replaying your day and thinking about what had occurred</a:t>
            </a:r>
          </a:p>
          <a:p>
            <a:pPr lvl="1"/>
            <a:r>
              <a:rPr lang="en-US" sz="1800" b="1" i="1" dirty="0">
                <a:solidFill>
                  <a:schemeClr val="accent2"/>
                </a:solidFill>
                <a:latin typeface="Futura Lt BT" panose="020B0402020204020303" pitchFamily="34" charset="0"/>
              </a:rPr>
              <a:t>T</a:t>
            </a:r>
            <a:r>
              <a:rPr lang="en-US" sz="1800" i="1" dirty="0">
                <a:solidFill>
                  <a:schemeClr val="accent2"/>
                </a:solidFill>
                <a:latin typeface="Futura Lt BT" panose="020B0402020204020303" pitchFamily="34" charset="0"/>
              </a:rPr>
              <a:t>he more you practice and use this tool, the better you are going to get</a:t>
            </a:r>
          </a:p>
        </p:txBody>
      </p:sp>
      <p:pic>
        <p:nvPicPr>
          <p:cNvPr id="29" name="Graphic 28" descr="Snowflake with solid fill">
            <a:extLst>
              <a:ext uri="{FF2B5EF4-FFF2-40B4-BE49-F238E27FC236}">
                <a16:creationId xmlns:a16="http://schemas.microsoft.com/office/drawing/2014/main" id="{92FADE93-8AF3-418C-BC86-35D864DFE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86" y="2844674"/>
            <a:ext cx="777672" cy="777672"/>
          </a:xfrm>
          <a:prstGeom prst="rect">
            <a:avLst/>
          </a:prstGeom>
        </p:spPr>
      </p:pic>
      <p:pic>
        <p:nvPicPr>
          <p:cNvPr id="30" name="Graphic 29" descr="Snowflake outline">
            <a:extLst>
              <a:ext uri="{FF2B5EF4-FFF2-40B4-BE49-F238E27FC236}">
                <a16:creationId xmlns:a16="http://schemas.microsoft.com/office/drawing/2014/main" id="{79808258-833D-47C2-A206-A31CAFF9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3765" y="3674949"/>
            <a:ext cx="1036902" cy="1036902"/>
          </a:xfrm>
          <a:prstGeom prst="rect">
            <a:avLst/>
          </a:prstGeom>
        </p:spPr>
      </p:pic>
      <p:pic>
        <p:nvPicPr>
          <p:cNvPr id="31" name="Graphic 30" descr="Snowflake with solid fill">
            <a:extLst>
              <a:ext uri="{FF2B5EF4-FFF2-40B4-BE49-F238E27FC236}">
                <a16:creationId xmlns:a16="http://schemas.microsoft.com/office/drawing/2014/main" id="{550E11A3-E476-4E86-BE37-3EF7C8105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497" y="4113837"/>
            <a:ext cx="658122" cy="658122"/>
          </a:xfrm>
          <a:prstGeom prst="rect">
            <a:avLst/>
          </a:prstGeom>
        </p:spPr>
      </p:pic>
      <p:pic>
        <p:nvPicPr>
          <p:cNvPr id="32" name="Graphic 31" descr="Snowflake outline">
            <a:extLst>
              <a:ext uri="{FF2B5EF4-FFF2-40B4-BE49-F238E27FC236}">
                <a16:creationId xmlns:a16="http://schemas.microsoft.com/office/drawing/2014/main" id="{54457FD2-C741-4EF5-9692-5D8A38070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7395" y="3107849"/>
            <a:ext cx="1378291" cy="1378291"/>
          </a:xfrm>
          <a:prstGeom prst="rect">
            <a:avLst/>
          </a:prstGeom>
        </p:spPr>
      </p:pic>
      <p:pic>
        <p:nvPicPr>
          <p:cNvPr id="33" name="Graphic 32" descr="Snowflake with solid fill">
            <a:extLst>
              <a:ext uri="{FF2B5EF4-FFF2-40B4-BE49-F238E27FC236}">
                <a16:creationId xmlns:a16="http://schemas.microsoft.com/office/drawing/2014/main" id="{BBA9A050-8832-4039-AD07-53136E9E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113" y="2362793"/>
            <a:ext cx="1503126" cy="1503126"/>
          </a:xfrm>
          <a:prstGeom prst="rect">
            <a:avLst/>
          </a:prstGeom>
        </p:spPr>
      </p:pic>
      <p:pic>
        <p:nvPicPr>
          <p:cNvPr id="35" name="Graphic 34" descr="Snowflake outline">
            <a:extLst>
              <a:ext uri="{FF2B5EF4-FFF2-40B4-BE49-F238E27FC236}">
                <a16:creationId xmlns:a16="http://schemas.microsoft.com/office/drawing/2014/main" id="{38EB032C-F34B-4BE3-841B-A09CCA650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1497" y="2220855"/>
            <a:ext cx="741682" cy="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18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3E5A-61C7-43F2-B29E-34AA6790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87" y="1601326"/>
            <a:ext cx="5649686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Step 1 – Freeze the Emotion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2FC-B48D-488C-BF23-7286818C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79" y="2470844"/>
            <a:ext cx="4956109" cy="2539793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Think of a time when you felt a strong negative emotion (anger, anxiety, etc.)</a:t>
            </a:r>
          </a:p>
          <a:p>
            <a:r>
              <a:rPr lang="en-US" dirty="0">
                <a:latin typeface="Futura Lt BT" panose="020B0402020204020303" pitchFamily="34" charset="0"/>
              </a:rPr>
              <a:t>Go back to that incident and remind yourself how you felt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On a scale of 0-100, this emotion is likely being felt within the 80-100 range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06E001-A783-47A8-8482-4C6C598CEA5F}"/>
              </a:ext>
            </a:extLst>
          </p:cNvPr>
          <p:cNvCxnSpPr>
            <a:cxnSpLocks/>
          </p:cNvCxnSpPr>
          <p:nvPr/>
        </p:nvCxnSpPr>
        <p:spPr>
          <a:xfrm flipV="1">
            <a:off x="5607697" y="-93306"/>
            <a:ext cx="976608" cy="695130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B89DC08-ABD6-4D48-98CB-1C2450C0860D}"/>
              </a:ext>
            </a:extLst>
          </p:cNvPr>
          <p:cNvSpPr txBox="1">
            <a:spLocks/>
          </p:cNvSpPr>
          <p:nvPr/>
        </p:nvSpPr>
        <p:spPr>
          <a:xfrm>
            <a:off x="7221893" y="1601326"/>
            <a:ext cx="4118688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60" baseline="0" dirty="0">
                <a:solidFill>
                  <a:schemeClr val="tx1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Futura Lt BT" panose="020B0402020204020303" pitchFamily="34" charset="0"/>
              </a:rPr>
              <a:t>Step 2 – Write Down Your Raw Emotions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7FFDF2-0E31-40AD-ACBB-3864C187E440}"/>
              </a:ext>
            </a:extLst>
          </p:cNvPr>
          <p:cNvSpPr txBox="1">
            <a:spLocks/>
          </p:cNvSpPr>
          <p:nvPr/>
        </p:nvSpPr>
        <p:spPr>
          <a:xfrm>
            <a:off x="6428598" y="2897249"/>
            <a:ext cx="5347609" cy="2539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Lt BT" panose="020B0402020204020303" pitchFamily="34" charset="0"/>
              </a:rPr>
              <a:t>Write down the raw emotions that you were thinking during this time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Don’t correct them or clean them up – these are raw emotions!</a:t>
            </a:r>
          </a:p>
          <a:p>
            <a:r>
              <a:rPr lang="en-US" dirty="0">
                <a:latin typeface="Futura Lt BT" panose="020B0402020204020303" pitchFamily="34" charset="0"/>
              </a:rPr>
              <a:t>Raw emotions – thoughts that run through your head that aren’t verbalized, or might not be verbalized in a professional setting</a:t>
            </a:r>
          </a:p>
        </p:txBody>
      </p:sp>
    </p:spTree>
    <p:extLst>
      <p:ext uri="{BB962C8B-B14F-4D97-AF65-F5344CB8AC3E}">
        <p14:creationId xmlns:p14="http://schemas.microsoft.com/office/powerpoint/2010/main" val="3397123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9AF-C05B-4CBE-BFCF-6869F1DE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Recover From Repeated Negative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0359-85F4-4D40-92BF-D47845DA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39" y="1449186"/>
            <a:ext cx="11551721" cy="2305396"/>
          </a:xfrm>
        </p:spPr>
        <p:txBody>
          <a:bodyPr/>
          <a:lstStyle/>
          <a:p>
            <a:r>
              <a:rPr lang="en-US" sz="2400" dirty="0">
                <a:latin typeface="Futura Lt BT" panose="020B0402020204020303" pitchFamily="34" charset="0"/>
              </a:rPr>
              <a:t>Leaders are valuable due to their ability to lead others through challenging situations</a:t>
            </a:r>
          </a:p>
          <a:p>
            <a:r>
              <a:rPr lang="en-US" sz="2400" dirty="0">
                <a:latin typeface="Futura Lt BT" panose="020B0402020204020303" pitchFamily="34" charset="0"/>
              </a:rPr>
              <a:t>At some point, many negative things will come towards you at once, which can have a significant effect</a:t>
            </a:r>
          </a:p>
          <a:p>
            <a:pPr lvl="1"/>
            <a:r>
              <a:rPr lang="en-US" sz="2200" dirty="0">
                <a:latin typeface="Futura Lt BT" panose="020B0402020204020303" pitchFamily="34" charset="0"/>
              </a:rPr>
              <a:t>Need to learn how to recover</a:t>
            </a:r>
          </a:p>
        </p:txBody>
      </p:sp>
      <p:pic>
        <p:nvPicPr>
          <p:cNvPr id="9" name="Graphic 8" descr="First aid kit outline">
            <a:extLst>
              <a:ext uri="{FF2B5EF4-FFF2-40B4-BE49-F238E27FC236}">
                <a16:creationId xmlns:a16="http://schemas.microsoft.com/office/drawing/2014/main" id="{DF01E8E5-485D-4D5D-9ED5-A483C167C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15" y="3583802"/>
            <a:ext cx="2863364" cy="2863364"/>
          </a:xfrm>
          <a:prstGeom prst="rect">
            <a:avLst/>
          </a:prstGeom>
        </p:spPr>
      </p:pic>
      <p:pic>
        <p:nvPicPr>
          <p:cNvPr id="13" name="Graphic 12" descr="Medical outline">
            <a:extLst>
              <a:ext uri="{FF2B5EF4-FFF2-40B4-BE49-F238E27FC236}">
                <a16:creationId xmlns:a16="http://schemas.microsoft.com/office/drawing/2014/main" id="{31A5AB43-17A0-4AE8-B9C1-E7201BC60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4123" y="3583802"/>
            <a:ext cx="2863364" cy="2863364"/>
          </a:xfrm>
          <a:prstGeom prst="rect">
            <a:avLst/>
          </a:prstGeom>
        </p:spPr>
      </p:pic>
      <p:pic>
        <p:nvPicPr>
          <p:cNvPr id="17" name="Graphic 16" descr="Care outline">
            <a:extLst>
              <a:ext uri="{FF2B5EF4-FFF2-40B4-BE49-F238E27FC236}">
                <a16:creationId xmlns:a16="http://schemas.microsoft.com/office/drawing/2014/main" id="{436FA50A-1A9E-4A79-A375-5A224F06E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6269" y="3583802"/>
            <a:ext cx="2863364" cy="28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9184D-4A13-4162-9CB9-858F93EF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1329495"/>
            <a:ext cx="5170715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Anger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35920-4E04-4C85-ACFE-D99F0F5B3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0471" y="2216769"/>
            <a:ext cx="5045529" cy="334508"/>
          </a:xfrm>
        </p:spPr>
        <p:txBody>
          <a:bodyPr/>
          <a:lstStyle/>
          <a:p>
            <a:r>
              <a:rPr lang="en-US" sz="2000" dirty="0">
                <a:latin typeface="Futura Lt BT" panose="020B0402020204020303" pitchFamily="34" charset="0"/>
              </a:rPr>
              <a:t>How to recognize: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26E9F-BA68-4111-8D42-5A16D3ABBA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877" y="2847623"/>
            <a:ext cx="5045529" cy="2380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Eyebrows in “V”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Directed gaze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Eyelids raised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Lower eyelid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Jaw jutting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Thin lips</a:t>
            </a:r>
          </a:p>
        </p:txBody>
      </p:sp>
      <p:pic>
        <p:nvPicPr>
          <p:cNvPr id="14" name="Graphic 13" descr="Angry face outline with solid fill">
            <a:extLst>
              <a:ext uri="{FF2B5EF4-FFF2-40B4-BE49-F238E27FC236}">
                <a16:creationId xmlns:a16="http://schemas.microsoft.com/office/drawing/2014/main" id="{A6D40AD8-7BA8-4F7A-8108-B426B6EFC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12044" y="1329494"/>
            <a:ext cx="590931" cy="590931"/>
          </a:xfrm>
          <a:prstGeom prst="rect">
            <a:avLst/>
          </a:prstGeom>
        </p:spPr>
      </p:pic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760B5B9-FF1D-480B-BD21-AE93A758C4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3215" r="48393"/>
          <a:stretch/>
        </p:blipFill>
        <p:spPr>
          <a:xfrm>
            <a:off x="6299200" y="0"/>
            <a:ext cx="5892800" cy="6858000"/>
          </a:xfrm>
        </p:spPr>
      </p:pic>
    </p:spTree>
    <p:extLst>
      <p:ext uri="{BB962C8B-B14F-4D97-AF65-F5344CB8AC3E}">
        <p14:creationId xmlns:p14="http://schemas.microsoft.com/office/powerpoint/2010/main" val="1706883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4CC09-F655-4F41-BF3B-4CF7F788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30940"/>
            <a:ext cx="9418122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Higher levels of leadership = higher stress level?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7D34AA-5445-4CE1-8D62-D755DEF9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227511"/>
            <a:ext cx="11510157" cy="5284124"/>
          </a:xfrm>
        </p:spPr>
        <p:txBody>
          <a:bodyPr/>
          <a:lstStyle/>
          <a:p>
            <a:r>
              <a:rPr lang="en-US" sz="2000" dirty="0">
                <a:latin typeface="Futura Lt BT" panose="020B0402020204020303" pitchFamily="34" charset="0"/>
              </a:rPr>
              <a:t>National Academy of Sciences found that those in leadership roles actually have a lower stress level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Why?</a:t>
            </a:r>
          </a:p>
          <a:p>
            <a:pPr lvl="2"/>
            <a:r>
              <a:rPr lang="en-US" sz="1600" dirty="0">
                <a:latin typeface="Futura Lt BT" panose="020B0402020204020303" pitchFamily="34" charset="0"/>
              </a:rPr>
              <a:t>You are in control of many different events – more control = less stress</a:t>
            </a:r>
          </a:p>
          <a:p>
            <a:pPr lvl="2"/>
            <a:r>
              <a:rPr lang="en-US" sz="1600" dirty="0">
                <a:latin typeface="Futura Lt BT" panose="020B0402020204020303" pitchFamily="34" charset="0"/>
              </a:rPr>
              <a:t>Individuals with lower stress levels may be particularly well-suited for leadership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Four ways to deal with negative events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Avoid them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Suppress them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Think about them accurately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Recovery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Rest and recovery are even more important when you need to accurately think about a really, really bad situation</a:t>
            </a:r>
          </a:p>
        </p:txBody>
      </p:sp>
      <p:pic>
        <p:nvPicPr>
          <p:cNvPr id="3" name="Graphic 2" descr="Scientific Thought outline">
            <a:extLst>
              <a:ext uri="{FF2B5EF4-FFF2-40B4-BE49-F238E27FC236}">
                <a16:creationId xmlns:a16="http://schemas.microsoft.com/office/drawing/2014/main" id="{99D1EB76-8B50-43DA-BAAF-5C76DD8C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04" y="3794562"/>
            <a:ext cx="1662822" cy="1662822"/>
          </a:xfrm>
          <a:prstGeom prst="rect">
            <a:avLst/>
          </a:prstGeom>
        </p:spPr>
      </p:pic>
      <p:pic>
        <p:nvPicPr>
          <p:cNvPr id="11" name="Graphic 10" descr="Management outline">
            <a:extLst>
              <a:ext uri="{FF2B5EF4-FFF2-40B4-BE49-F238E27FC236}">
                <a16:creationId xmlns:a16="http://schemas.microsoft.com/office/drawing/2014/main" id="{8449C74A-9C13-45E8-879A-4A6CC591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0870" y="1868400"/>
            <a:ext cx="1720522" cy="17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98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9AF-C05B-4CBE-BFCF-6869F1DE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671065"/>
            <a:ext cx="8628413" cy="1089529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latin typeface="Futura Lt BT" panose="020B0402020204020303" pitchFamily="34" charset="0"/>
              </a:rPr>
              <a:t>Negative Events – 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0359-85F4-4D40-92BF-D47845DA68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160" y="2015680"/>
            <a:ext cx="7042281" cy="39556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utura Lt BT" panose="020B0402020204020303" pitchFamily="34" charset="0"/>
              </a:rPr>
              <a:t>When you’re tired, nothing is right</a:t>
            </a:r>
          </a:p>
          <a:p>
            <a:pPr marL="1028700" lvl="1" indent="-34290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Sleep is important</a:t>
            </a:r>
          </a:p>
          <a:p>
            <a:pPr marL="1485900" lvl="2" indent="-342900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Many benefits of getting sleep, and many costs if you don’t get enough sleep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utura Lt BT" panose="020B0402020204020303" pitchFamily="34" charset="0"/>
              </a:rPr>
              <a:t>When we face repeated negative events, our fight or flight response kicks in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Heart rate increases and blood pressure goes up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Cumulative – builds up and makes you increasingly susceptible to similar triggers causing this to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utura Lt BT" panose="020B0402020204020303" pitchFamily="34" charset="0"/>
              </a:rPr>
              <a:t>Meditation can help you recover from repeated negative events</a:t>
            </a:r>
          </a:p>
        </p:txBody>
      </p:sp>
      <p:pic>
        <p:nvPicPr>
          <p:cNvPr id="10" name="Graphic 9" descr="Snooze outline">
            <a:extLst>
              <a:ext uri="{FF2B5EF4-FFF2-40B4-BE49-F238E27FC236}">
                <a16:creationId xmlns:a16="http://schemas.microsoft.com/office/drawing/2014/main" id="{069C3501-503B-4136-B4B9-898E0E6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8121" y="1733448"/>
            <a:ext cx="1625486" cy="1625486"/>
          </a:xfrm>
          <a:prstGeom prst="rect">
            <a:avLst/>
          </a:prstGeom>
        </p:spPr>
      </p:pic>
      <p:pic>
        <p:nvPicPr>
          <p:cNvPr id="14" name="Graphic 13" descr="Sleep outline">
            <a:extLst>
              <a:ext uri="{FF2B5EF4-FFF2-40B4-BE49-F238E27FC236}">
                <a16:creationId xmlns:a16="http://schemas.microsoft.com/office/drawing/2014/main" id="{B1E93E3D-BFAD-435A-BD1C-9C2E353FD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157" y="2546191"/>
            <a:ext cx="4011414" cy="40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566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14A1A-11A1-48D4-BC40-EEF98A76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4" y="429838"/>
            <a:ext cx="4750837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What’s the Benefit?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6D1907-1DC7-4045-9547-AD6530E55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5" y="1140107"/>
            <a:ext cx="6934196" cy="5447306"/>
          </a:xfrm>
        </p:spPr>
        <p:txBody>
          <a:bodyPr/>
          <a:lstStyle/>
          <a:p>
            <a:r>
              <a:rPr lang="en-US" dirty="0">
                <a:latin typeface="Futura Lt BT" panose="020B0402020204020303" pitchFamily="34" charset="0"/>
              </a:rPr>
              <a:t>Short-term benefits of meditation</a:t>
            </a:r>
          </a:p>
          <a:p>
            <a:pPr lvl="1"/>
            <a:r>
              <a:rPr lang="en-US" dirty="0">
                <a:latin typeface="Futura Lt BT" panose="020B0402020204020303" pitchFamily="34" charset="0"/>
              </a:rPr>
              <a:t>10 – 20 minutes </a:t>
            </a:r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 oxygen consumption drops</a:t>
            </a:r>
          </a:p>
          <a:p>
            <a:pPr lvl="1"/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You start to slow yourself down</a:t>
            </a:r>
          </a:p>
          <a:p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Short-term benefits of sleep</a:t>
            </a:r>
          </a:p>
          <a:p>
            <a:pPr lvl="1"/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3 – 4 hours  oxygen consumption drops </a:t>
            </a:r>
          </a:p>
          <a:p>
            <a:pPr lvl="1"/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Meditating for a short period of time can help you slow yourself down and allows you to take advantage of the recovery elements of meditation</a:t>
            </a:r>
          </a:p>
          <a:p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Continued meditation can give you interpersonal benefits</a:t>
            </a:r>
          </a:p>
          <a:p>
            <a:pPr lvl="1"/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Better with people</a:t>
            </a:r>
          </a:p>
          <a:p>
            <a:pPr lvl="1"/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Less angry/anxious</a:t>
            </a:r>
          </a:p>
          <a:p>
            <a:pPr lvl="1"/>
            <a:r>
              <a:rPr lang="en-US" dirty="0">
                <a:latin typeface="Futura Lt BT" panose="020B0402020204020303" pitchFamily="34" charset="0"/>
                <a:sym typeface="Wingdings" panose="05000000000000000000" pitchFamily="2" charset="2"/>
              </a:rPr>
              <a:t>Attention and ability to learn increases</a:t>
            </a:r>
          </a:p>
        </p:txBody>
      </p:sp>
      <p:pic>
        <p:nvPicPr>
          <p:cNvPr id="5" name="Graphic 4" descr="Meditation outline">
            <a:extLst>
              <a:ext uri="{FF2B5EF4-FFF2-40B4-BE49-F238E27FC236}">
                <a16:creationId xmlns:a16="http://schemas.microsoft.com/office/drawing/2014/main" id="{BDFBFA73-1320-46D5-9B01-16C65E753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541" y="541085"/>
            <a:ext cx="3055190" cy="3055190"/>
          </a:xfrm>
          <a:prstGeom prst="rect">
            <a:avLst/>
          </a:prstGeom>
        </p:spPr>
      </p:pic>
      <p:pic>
        <p:nvPicPr>
          <p:cNvPr id="10" name="Graphic 9" descr="Meditation outline">
            <a:extLst>
              <a:ext uri="{FF2B5EF4-FFF2-40B4-BE49-F238E27FC236}">
                <a16:creationId xmlns:a16="http://schemas.microsoft.com/office/drawing/2014/main" id="{A6C784CA-67E0-4FEC-AF21-3FBF5430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9136" y="3162402"/>
            <a:ext cx="3055190" cy="30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991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9AF-C05B-4CBE-BFCF-6869F1DE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46" y="335163"/>
            <a:ext cx="3827105" cy="1089529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latin typeface="Futura Lt BT" panose="020B0402020204020303" pitchFamily="34" charset="0"/>
              </a:rPr>
              <a:t>Mindful Meditation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BD0D8-CC81-400E-B675-5073F01C6EFD}"/>
              </a:ext>
            </a:extLst>
          </p:cNvPr>
          <p:cNvSpPr txBox="1"/>
          <p:nvPr/>
        </p:nvSpPr>
        <p:spPr>
          <a:xfrm>
            <a:off x="455646" y="1424692"/>
            <a:ext cx="9686730" cy="267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utura Lt BT" panose="020B0402020204020303" pitchFamily="34" charset="0"/>
              </a:rPr>
              <a:t>These skills can be practiced at home and/or with a trained/licensed professional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You don’t have to be highly skilled to take advantage of meditation’s benefits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Futura Lt BT" panose="020B04020202040203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563C1"/>
                </a:solidFill>
                <a:effectLst/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https://www.headspace.com/meditation/meditation-for-beginners</a:t>
            </a:r>
            <a:endParaRPr lang="en-US" sz="2000" u="sng" dirty="0">
              <a:solidFill>
                <a:srgbClr val="0563C1"/>
              </a:solidFill>
              <a:effectLst/>
              <a:latin typeface="Futura Lt BT" panose="020B04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Free meditation for beginners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Futura Lt BT" panose="020B0402020204020303" pitchFamily="34" charset="0"/>
              </a:rPr>
              <a:t>Take time for yourself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53FEFA74-7EC0-4763-8450-5DDE4D45A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4" b="9612"/>
          <a:stretch/>
        </p:blipFill>
        <p:spPr>
          <a:xfrm>
            <a:off x="2369198" y="4580974"/>
            <a:ext cx="5040538" cy="1499394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ED769E-7F42-4C90-B21A-B394853C4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9" b="3417"/>
          <a:stretch/>
        </p:blipFill>
        <p:spPr>
          <a:xfrm>
            <a:off x="7968337" y="2523278"/>
            <a:ext cx="3455546" cy="3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45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458B26-9F18-46B4-9391-DD6D2427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7" y="622050"/>
            <a:ext cx="7400731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Wrapping Up Emotional Intelligence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F70BF1F-6559-43A1-8F71-B73611999D83}"/>
              </a:ext>
            </a:extLst>
          </p:cNvPr>
          <p:cNvSpPr txBox="1">
            <a:spLocks/>
          </p:cNvSpPr>
          <p:nvPr/>
        </p:nvSpPr>
        <p:spPr>
          <a:xfrm>
            <a:off x="1099457" y="1510009"/>
            <a:ext cx="9042920" cy="464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Futura Lt BT" panose="020B0402020204020303" pitchFamily="34" charset="0"/>
              </a:rPr>
              <a:t>What did we learn?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How to identify emotions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The powerful information identifying emotions provides us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Pay attention to emotions, practice your skills, and verify the presence of a problem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Emotional management tools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More accurate thoughts about our emotions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Practice, practice, practice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The importance of rest and recovery</a:t>
            </a:r>
          </a:p>
          <a:p>
            <a:pPr lvl="1"/>
            <a:r>
              <a:rPr lang="en-US" sz="1800" dirty="0">
                <a:latin typeface="Futura Lt BT" panose="020B0402020204020303" pitchFamily="34" charset="0"/>
              </a:rPr>
              <a:t>Meditation – Headspace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0F79B-6339-43E4-9763-AD4954D8C669}"/>
              </a:ext>
            </a:extLst>
          </p:cNvPr>
          <p:cNvSpPr/>
          <p:nvPr/>
        </p:nvSpPr>
        <p:spPr>
          <a:xfrm>
            <a:off x="130629" y="102638"/>
            <a:ext cx="11930742" cy="65594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4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D748F5-C002-4F1C-8C5E-1F4CD76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44" y="1182668"/>
            <a:ext cx="4775751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Fear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76AB25-B392-4297-BF51-3C1A25CE0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244" y="2477422"/>
            <a:ext cx="5164518" cy="2352996"/>
          </a:xfrm>
        </p:spPr>
        <p:txBody>
          <a:bodyPr/>
          <a:lstStyle/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Eyebrows and eyelids raised</a:t>
            </a:r>
          </a:p>
          <a:p>
            <a:pPr marL="742950" lvl="1" indent="-285750"/>
            <a:r>
              <a:rPr lang="en-US" sz="1600" i="1" dirty="0">
                <a:latin typeface="Futura Lt BT" panose="020B0402020204020303" pitchFamily="34" charset="0"/>
              </a:rPr>
              <a:t>Raises and is held for some time before dropping back down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Tension in eyebrows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Tension in lower eyelids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Jaw pulled back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Tension around the mouth</a:t>
            </a:r>
            <a:endParaRPr lang="en-US" sz="180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AE63B7E-5EA4-4379-90BA-1C0DDDEC2251}"/>
              </a:ext>
            </a:extLst>
          </p:cNvPr>
          <p:cNvSpPr txBox="1">
            <a:spLocks/>
          </p:cNvSpPr>
          <p:nvPr/>
        </p:nvSpPr>
        <p:spPr>
          <a:xfrm>
            <a:off x="522231" y="1182669"/>
            <a:ext cx="5170715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spc="-60" baseline="0" dirty="0">
                <a:solidFill>
                  <a:schemeClr val="tx1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Lt BT" panose="020B0402020204020303" pitchFamily="34" charset="0"/>
              </a:rPr>
              <a:t>Surprise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673D5EE-519D-4D8A-91CE-9E8F9C0CBD5F}"/>
              </a:ext>
            </a:extLst>
          </p:cNvPr>
          <p:cNvSpPr txBox="1">
            <a:spLocks/>
          </p:cNvSpPr>
          <p:nvPr/>
        </p:nvSpPr>
        <p:spPr>
          <a:xfrm>
            <a:off x="522231" y="1958257"/>
            <a:ext cx="5045529" cy="33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Futura Lt BT" panose="020B0402020204020303" pitchFamily="34" charset="0"/>
              </a:rPr>
              <a:t>How to recognize: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1DAD11D-FC44-4918-93A5-EF1C0BAB0402}"/>
              </a:ext>
            </a:extLst>
          </p:cNvPr>
          <p:cNvSpPr txBox="1">
            <a:spLocks/>
          </p:cNvSpPr>
          <p:nvPr/>
        </p:nvSpPr>
        <p:spPr>
          <a:xfrm>
            <a:off x="522232" y="2477422"/>
            <a:ext cx="5097120" cy="2352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Eyebrows and eyelids raised</a:t>
            </a:r>
          </a:p>
          <a:p>
            <a:pPr marL="742950" lvl="1" indent="-285750"/>
            <a:r>
              <a:rPr lang="en-US" sz="1600" i="1" dirty="0">
                <a:latin typeface="Futura Lt BT" panose="020B0402020204020303" pitchFamily="34" charset="0"/>
              </a:rPr>
              <a:t>Raises quickly and drops back down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Open mouth</a:t>
            </a:r>
          </a:p>
          <a:p>
            <a:pPr marL="285750" indent="-285750"/>
            <a:r>
              <a:rPr lang="en-US" sz="1800" dirty="0">
                <a:latin typeface="Futura Lt BT" panose="020B0402020204020303" pitchFamily="34" charset="0"/>
              </a:rPr>
              <a:t>Dropped jaw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CC60974-377E-402F-A7CF-F920C22C8DAE}"/>
              </a:ext>
            </a:extLst>
          </p:cNvPr>
          <p:cNvSpPr txBox="1">
            <a:spLocks/>
          </p:cNvSpPr>
          <p:nvPr/>
        </p:nvSpPr>
        <p:spPr>
          <a:xfrm>
            <a:off x="6474245" y="1958256"/>
            <a:ext cx="4775754" cy="334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Futura Lt BT" panose="020B0402020204020303" pitchFamily="34" charset="0"/>
              </a:rPr>
              <a:t>How to recognize:</a:t>
            </a:r>
          </a:p>
        </p:txBody>
      </p:sp>
      <p:pic>
        <p:nvPicPr>
          <p:cNvPr id="26" name="Graphic 25" descr="Surprised face outline with solid fill">
            <a:extLst>
              <a:ext uri="{FF2B5EF4-FFF2-40B4-BE49-F238E27FC236}">
                <a16:creationId xmlns:a16="http://schemas.microsoft.com/office/drawing/2014/main" id="{52BCCC01-3FFD-485A-AF3C-B2A09B85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168809" y="1182668"/>
            <a:ext cx="590930" cy="5909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D5C2B35-EA2C-4B24-AEB7-1111439FDA93}"/>
              </a:ext>
            </a:extLst>
          </p:cNvPr>
          <p:cNvGrpSpPr/>
          <p:nvPr/>
        </p:nvGrpSpPr>
        <p:grpSpPr>
          <a:xfrm>
            <a:off x="7546775" y="1235960"/>
            <a:ext cx="471785" cy="484345"/>
            <a:chOff x="10310461" y="516474"/>
            <a:chExt cx="991450" cy="102467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4CE5B1-B277-4FA0-ABDE-656189F1E848}"/>
                </a:ext>
              </a:extLst>
            </p:cNvPr>
            <p:cNvSpPr/>
            <p:nvPr/>
          </p:nvSpPr>
          <p:spPr>
            <a:xfrm>
              <a:off x="10310461" y="516474"/>
              <a:ext cx="991450" cy="10246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A1045290-3E53-4C6B-8B35-EBB191A451F8}"/>
                </a:ext>
              </a:extLst>
            </p:cNvPr>
            <p:cNvSpPr/>
            <p:nvPr/>
          </p:nvSpPr>
          <p:spPr>
            <a:xfrm>
              <a:off x="10539839" y="859240"/>
              <a:ext cx="158878" cy="159874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2D769CA7-5067-4AC3-BE6F-C0777622E3C4}"/>
                </a:ext>
              </a:extLst>
            </p:cNvPr>
            <p:cNvSpPr/>
            <p:nvPr/>
          </p:nvSpPr>
          <p:spPr>
            <a:xfrm>
              <a:off x="10928095" y="859240"/>
              <a:ext cx="158878" cy="159874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D458F3-7C81-4E46-BAD3-4CD5CA4A6331}"/>
                </a:ext>
              </a:extLst>
            </p:cNvPr>
            <p:cNvGrpSpPr/>
            <p:nvPr/>
          </p:nvGrpSpPr>
          <p:grpSpPr>
            <a:xfrm>
              <a:off x="10579842" y="1154209"/>
              <a:ext cx="452687" cy="385706"/>
              <a:chOff x="10575176" y="1154209"/>
              <a:chExt cx="452687" cy="385706"/>
            </a:xfrm>
          </p:grpSpPr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C863F584-0EF5-4F97-806B-1DBBBF853B65}"/>
                  </a:ext>
                </a:extLst>
              </p:cNvPr>
              <p:cNvSpPr/>
              <p:nvPr/>
            </p:nvSpPr>
            <p:spPr>
              <a:xfrm>
                <a:off x="10575176" y="1154209"/>
                <a:ext cx="443357" cy="385706"/>
              </a:xfrm>
              <a:prstGeom prst="arc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740A7804-6D29-4471-802E-590A13EB79DD}"/>
                  </a:ext>
                </a:extLst>
              </p:cNvPr>
              <p:cNvSpPr/>
              <p:nvPr/>
            </p:nvSpPr>
            <p:spPr>
              <a:xfrm flipH="1">
                <a:off x="10584506" y="1154210"/>
                <a:ext cx="443357" cy="385705"/>
              </a:xfrm>
              <a:prstGeom prst="arc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D79287-43D5-4D75-9ABD-B609D0B2DA59}"/>
                </a:ext>
              </a:extLst>
            </p:cNvPr>
            <p:cNvSpPr/>
            <p:nvPr/>
          </p:nvSpPr>
          <p:spPr>
            <a:xfrm rot="20484717">
              <a:off x="10470431" y="699308"/>
              <a:ext cx="257453" cy="51902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A321D9F-A6E7-4B77-B1F6-A5D89090865F}"/>
                </a:ext>
              </a:extLst>
            </p:cNvPr>
            <p:cNvSpPr/>
            <p:nvPr/>
          </p:nvSpPr>
          <p:spPr>
            <a:xfrm rot="1183058" flipH="1">
              <a:off x="10878646" y="704909"/>
              <a:ext cx="277439" cy="51903"/>
            </a:xfrm>
            <a:custGeom>
              <a:avLst/>
              <a:gdLst>
                <a:gd name="connsiteX0" fmla="*/ 0 w 727969"/>
                <a:gd name="connsiteY0" fmla="*/ 142043 h 149262"/>
                <a:gd name="connsiteX1" fmla="*/ 603681 w 727969"/>
                <a:gd name="connsiteY1" fmla="*/ 133165 h 149262"/>
                <a:gd name="connsiteX2" fmla="*/ 727969 w 727969"/>
                <a:gd name="connsiteY2" fmla="*/ 0 h 1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149262">
                  <a:moveTo>
                    <a:pt x="0" y="142043"/>
                  </a:moveTo>
                  <a:cubicBezTo>
                    <a:pt x="241176" y="149441"/>
                    <a:pt x="482353" y="156839"/>
                    <a:pt x="603681" y="133165"/>
                  </a:cubicBezTo>
                  <a:cubicBezTo>
                    <a:pt x="725009" y="109491"/>
                    <a:pt x="714653" y="115410"/>
                    <a:pt x="727969" y="0"/>
                  </a:cubicBezTo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B2CDD96-461A-4ED3-8D8A-45F21272E03A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781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377D15C-6E76-4308-992C-96DA5FC5D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10"/>
          <a:stretch/>
        </p:blipFill>
        <p:spPr>
          <a:xfrm>
            <a:off x="9509440" y="3429000"/>
            <a:ext cx="2160328" cy="2570089"/>
          </a:xfrm>
          <a:prstGeom prst="rect">
            <a:avLst/>
          </a:prstGeom>
        </p:spPr>
      </p:pic>
      <p:pic>
        <p:nvPicPr>
          <p:cNvPr id="4" name="Picture 3" descr="A picture containing person, child, eating, young&#10;&#10;Description automatically generated">
            <a:extLst>
              <a:ext uri="{FF2B5EF4-FFF2-40B4-BE49-F238E27FC236}">
                <a16:creationId xmlns:a16="http://schemas.microsoft.com/office/drawing/2014/main" id="{53F99F77-42B5-4462-8094-ADD0C9622A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00" r="13305"/>
          <a:stretch/>
        </p:blipFill>
        <p:spPr>
          <a:xfrm>
            <a:off x="1295505" y="3970177"/>
            <a:ext cx="3498980" cy="25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6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aby lying on a bed&#10;&#10;Description automatically generated with low confidence">
            <a:extLst>
              <a:ext uri="{FF2B5EF4-FFF2-40B4-BE49-F238E27FC236}">
                <a16:creationId xmlns:a16="http://schemas.microsoft.com/office/drawing/2014/main" id="{04EFBD56-3B3B-4332-9C35-214C8FC60E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102" r="7490"/>
          <a:stretch/>
        </p:blipFill>
        <p:spPr>
          <a:xfrm>
            <a:off x="0" y="0"/>
            <a:ext cx="58928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E6F938-6531-41A3-B140-1FC11692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4" y="1600681"/>
            <a:ext cx="5170715" cy="590931"/>
          </a:xfrm>
        </p:spPr>
        <p:txBody>
          <a:bodyPr/>
          <a:lstStyle/>
          <a:p>
            <a:r>
              <a:rPr lang="en-US" b="1" dirty="0">
                <a:latin typeface="Futura Lt BT" panose="020B0402020204020303" pitchFamily="34" charset="0"/>
              </a:rPr>
              <a:t>Sadness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C256E-2D44-44D9-B299-04A61D3A4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698" y="2497897"/>
            <a:ext cx="5045529" cy="334508"/>
          </a:xfrm>
        </p:spPr>
        <p:txBody>
          <a:bodyPr/>
          <a:lstStyle/>
          <a:p>
            <a:r>
              <a:rPr lang="en-US" sz="2000" dirty="0">
                <a:latin typeface="Futura Lt BT" panose="020B0402020204020303" pitchFamily="34" charset="0"/>
              </a:rPr>
              <a:t>How to recognize: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87C23-2C85-4AE1-8363-CE968CC581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3697" y="3138690"/>
            <a:ext cx="5045529" cy="21489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Eyebrows in inverted “V”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Eyelids partially covering 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Downcast 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Mouth in inverted “U”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utura Lt BT" panose="020B0402020204020303" pitchFamily="34" charset="0"/>
              </a:rPr>
              <a:t>Pouted lips (in extreme cases – more common with children)</a:t>
            </a:r>
          </a:p>
        </p:txBody>
      </p:sp>
      <p:pic>
        <p:nvPicPr>
          <p:cNvPr id="10" name="Graphic 9" descr="Worried face outline with solid fill">
            <a:extLst>
              <a:ext uri="{FF2B5EF4-FFF2-40B4-BE49-F238E27FC236}">
                <a16:creationId xmlns:a16="http://schemas.microsoft.com/office/drawing/2014/main" id="{6C87AD75-AB72-45CD-ABF2-9A5AD6BD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3924" y="1600680"/>
            <a:ext cx="590931" cy="5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S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AAAAA"/>
      </a:accent1>
      <a:accent2>
        <a:srgbClr val="0078C1"/>
      </a:accent2>
      <a:accent3>
        <a:srgbClr val="000000"/>
      </a:accent3>
      <a:accent4>
        <a:srgbClr val="FFFFFF"/>
      </a:accent4>
      <a:accent5>
        <a:srgbClr val="7FCAFF"/>
      </a:accent5>
      <a:accent6>
        <a:srgbClr val="BFE4FF"/>
      </a:accent6>
      <a:hlink>
        <a:srgbClr val="0078C1"/>
      </a:hlink>
      <a:folHlink>
        <a:srgbClr val="AAAAAA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9 McClure PPT Template" id="{7849C88B-1B12-4D10-8161-844C4CB4A214}" vid="{3824A09A-254D-488D-AF63-DB79D6A7EE1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DFAC40D4E7242BA969523C7A7C883" ma:contentTypeVersion="4" ma:contentTypeDescription="Create a new document." ma:contentTypeScope="" ma:versionID="0b3c33676ccc8689d5a7f95a11e10aaa">
  <xsd:schema xmlns:xsd="http://www.w3.org/2001/XMLSchema" xmlns:xs="http://www.w3.org/2001/XMLSchema" xmlns:p="http://schemas.microsoft.com/office/2006/metadata/properties" xmlns:ns2="2a075a80-4de0-4442-a480-76a497a43ff2" targetNamespace="http://schemas.microsoft.com/office/2006/metadata/properties" ma:root="true" ma:fieldsID="03b3206746cedee54dfc3a5c96b701f1" ns2:_="">
    <xsd:import namespace="2a075a80-4de0-4442-a480-76a497a43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75a80-4de0-4442-a480-76a497a43f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43A54C-6547-4894-92B6-5BBB108C1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75a80-4de0-4442-a480-76a497a43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a075a80-4de0-4442-a480-76a497a43f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 McClure PPT Template</Template>
  <TotalTime>3129</TotalTime>
  <Words>2330</Words>
  <Application>Microsoft Office PowerPoint</Application>
  <PresentationFormat>Widescreen</PresentationFormat>
  <Paragraphs>441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Calibri</vt:lpstr>
      <vt:lpstr>Calibri Light</vt:lpstr>
      <vt:lpstr>Century Gothic</vt:lpstr>
      <vt:lpstr>Futura Bk BT</vt:lpstr>
      <vt:lpstr>Futura Hv BT</vt:lpstr>
      <vt:lpstr>Futura Lt BT</vt:lpstr>
      <vt:lpstr>Times New Roman</vt:lpstr>
      <vt:lpstr>Wingdings</vt:lpstr>
      <vt:lpstr>Office Theme</vt:lpstr>
      <vt:lpstr>1_Office Theme</vt:lpstr>
      <vt:lpstr>PowerPoint Presentation</vt:lpstr>
      <vt:lpstr>Emotional Intelligence</vt:lpstr>
      <vt:lpstr>Why invest in EQ?</vt:lpstr>
      <vt:lpstr>What are we going to learn?</vt:lpstr>
      <vt:lpstr>Identifying Micro Expressions of Emotions</vt:lpstr>
      <vt:lpstr>Emotions – fast and masked</vt:lpstr>
      <vt:lpstr>Anger</vt:lpstr>
      <vt:lpstr>Fear</vt:lpstr>
      <vt:lpstr>Sadness</vt:lpstr>
      <vt:lpstr>PowerPoint Presentation</vt:lpstr>
      <vt:lpstr>Happiness</vt:lpstr>
      <vt:lpstr>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Verify the Presence of a Problem</vt:lpstr>
      <vt:lpstr>Why Should You Manage Emotions?</vt:lpstr>
      <vt:lpstr>Good Leaders Manage Emotions</vt:lpstr>
      <vt:lpstr>The Contagion Effect of Emotions</vt:lpstr>
      <vt:lpstr>Group Share: Have you ever caught an emotion?</vt:lpstr>
      <vt:lpstr>Leaders Shape Emotional Culture</vt:lpstr>
      <vt:lpstr>Emotional Suppression</vt:lpstr>
      <vt:lpstr>Biased Emotions Add Noise</vt:lpstr>
      <vt:lpstr>PowerPoint Presentation</vt:lpstr>
      <vt:lpstr>Understand Your Emotional Profile</vt:lpstr>
      <vt:lpstr>Emotional Traits</vt:lpstr>
      <vt:lpstr>Knowing Where You Stand</vt:lpstr>
      <vt:lpstr>Manage Your Emotional Reactions</vt:lpstr>
      <vt:lpstr>How You Think About Events in the Environment</vt:lpstr>
      <vt:lpstr>Raw vs. Self-Corrected Thought</vt:lpstr>
      <vt:lpstr>Removing Systemic Drift in Thought</vt:lpstr>
      <vt:lpstr>Step 1 – Freeze the Emotion</vt:lpstr>
      <vt:lpstr>Recover From Repeated Negative Events</vt:lpstr>
      <vt:lpstr>Higher levels of leadership = higher stress level?</vt:lpstr>
      <vt:lpstr>Negative Events – What Can You Do?</vt:lpstr>
      <vt:lpstr>What’s the Benefit?</vt:lpstr>
      <vt:lpstr>Mindful Meditation</vt:lpstr>
      <vt:lpstr>Wrapping Up Emotional Intelligence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Nelson</dc:creator>
  <cp:lastModifiedBy>staff</cp:lastModifiedBy>
  <cp:revision>20</cp:revision>
  <cp:lastPrinted>2021-08-23T21:46:47Z</cp:lastPrinted>
  <dcterms:created xsi:type="dcterms:W3CDTF">2020-09-29T13:35:02Z</dcterms:created>
  <dcterms:modified xsi:type="dcterms:W3CDTF">2022-09-30T13:34:25Z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0x01010040ADFAC40D4E7242BA969523C7A7C883</vt:lpwstr>
  </property>
</Properties>
</file>