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17"/>
  </p:notesMasterIdLst>
  <p:sldIdLst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90" r:id="rId13"/>
    <p:sldId id="288" r:id="rId14"/>
    <p:sldId id="289" r:id="rId15"/>
    <p:sldId id="29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01546-198A-4195-BCF8-F0FF54C90E5E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DE88F-1F85-4A27-9D34-D74A50E7B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091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0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B079-7EF0-44EE-B798-BCC497C9F3B2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44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70A8-1D13-4657-95F0-A9EA54967B8D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27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90AC-71BD-4C7F-8ACA-7B3F18292E63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65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FC2C-8905-46F0-B443-CE905B76BA01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104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79DC3-C9B5-499E-9140-0DC28B7074E2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28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33EA-E472-4D22-9C03-A9C14AA21CED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435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95277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73ED0CC-082F-4160-86E5-0D6041F12778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3325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5A3C-5767-4844-A0A3-83778C2E5409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64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41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D27C-8599-43EF-BA1D-14DDC1946E06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5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3D99-809A-49C0-96E5-4250D0B498EE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7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64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91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277FD-7DE6-41D4-930D-AC99F5AFE54E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5526-7079-4B7B-987C-1B5FAE11A0FF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79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753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burger@speerfinancia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7B8E4-80AA-A15F-1417-5E612B507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1901740"/>
            <a:ext cx="11744325" cy="2413085"/>
          </a:xfrm>
        </p:spPr>
        <p:txBody>
          <a:bodyPr/>
          <a:lstStyle/>
          <a:p>
            <a:pPr algn="ctr"/>
            <a:r>
              <a:rPr lang="en-US" sz="4000" dirty="0"/>
              <a:t>Economic Development:</a:t>
            </a:r>
            <a:br>
              <a:rPr lang="en-US" sz="4000" dirty="0"/>
            </a:br>
            <a:r>
              <a:rPr lang="en-US" sz="4000" dirty="0"/>
              <a:t>Managing your Debt for Growth in your Community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6A2FE-3998-5BED-F51B-E23B8EF2C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0" y="4914901"/>
            <a:ext cx="9613862" cy="887504"/>
          </a:xfrm>
        </p:spPr>
        <p:txBody>
          <a:bodyPr>
            <a:normAutofit/>
          </a:bodyPr>
          <a:lstStyle/>
          <a:p>
            <a:r>
              <a:rPr lang="en-US" sz="2000" dirty="0"/>
              <a:t>Maggie Burger, Sr. Vice President</a:t>
            </a:r>
          </a:p>
          <a:p>
            <a:r>
              <a:rPr lang="en-US" sz="2000" dirty="0"/>
              <a:t>Speer Financial, Inc.</a:t>
            </a:r>
          </a:p>
        </p:txBody>
      </p:sp>
    </p:spTree>
    <p:extLst>
      <p:ext uri="{BB962C8B-B14F-4D97-AF65-F5344CB8AC3E}">
        <p14:creationId xmlns:p14="http://schemas.microsoft.com/office/powerpoint/2010/main" val="3104746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9B38E-C604-D75D-9CAC-8517BCD3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TO CITY BEING DEVELOPER- GO ISSUANCE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F9B3D3-5954-D178-009D-47A0BCCB1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0319" y="2263186"/>
            <a:ext cx="4472327" cy="83945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/>
              <a:t>What if City borrows GO debt and the development never grows new valuation?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136D6A-65B7-B267-6AB0-4B1563287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7358" y="3030008"/>
            <a:ext cx="5161320" cy="2906179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The current residents may feel the debt burden by paying a debt service levy for debt issued</a:t>
            </a:r>
          </a:p>
          <a:p>
            <a:pPr lvl="1"/>
            <a:r>
              <a:rPr lang="en-US" dirty="0"/>
              <a:t>GO debt payments begin immediately, even with successful development, you are 18-24 months before new valuation is available</a:t>
            </a:r>
          </a:p>
          <a:p>
            <a:pPr lvl="1"/>
            <a:r>
              <a:rPr lang="en-US" dirty="0"/>
              <a:t>If granting to developer, only grant amounts incrementally when certain development levels are achieved</a:t>
            </a:r>
          </a:p>
          <a:p>
            <a:pPr lvl="1"/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4BD6D3-57C9-54B5-0845-163AF8A40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5530026" cy="2906179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City cannot collect TIF receipts to pay themselves for land purchase, only infrastructure costs on residential</a:t>
            </a:r>
          </a:p>
          <a:p>
            <a:r>
              <a:rPr lang="en-US" sz="2000" dirty="0"/>
              <a:t>Did the City put infrastructure to an area that is attractive for development by another developer?</a:t>
            </a:r>
          </a:p>
          <a:p>
            <a:r>
              <a:rPr lang="en-US" sz="2000" dirty="0"/>
              <a:t>If the City bought the land and gives it away how is the debt paid</a:t>
            </a:r>
            <a:r>
              <a:rPr lang="en-US" sz="1600" dirty="0"/>
              <a:t>?</a:t>
            </a:r>
          </a:p>
          <a:p>
            <a:pPr lvl="1"/>
            <a:r>
              <a:rPr lang="en-US" sz="1200" dirty="0"/>
              <a:t>Important to have cash for these purchases if you MUST buy land</a:t>
            </a:r>
          </a:p>
          <a:p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FE695-B396-E39C-1DF8-D05DD43B536E}"/>
              </a:ext>
            </a:extLst>
          </p:cNvPr>
          <p:cNvSpPr txBox="1"/>
          <p:nvPr/>
        </p:nvSpPr>
        <p:spPr>
          <a:xfrm>
            <a:off x="1136984" y="5877426"/>
            <a:ext cx="99871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IS A BANK LOAN GENERAL OBLIGATION DEBT?     YES </a:t>
            </a:r>
            <a:r>
              <a:rPr lang="en-US" sz="1600" dirty="0" err="1">
                <a:solidFill>
                  <a:schemeClr val="bg1"/>
                </a:solidFill>
              </a:rPr>
              <a:t>YES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YES</a:t>
            </a:r>
            <a:r>
              <a:rPr lang="en-US" sz="1600" dirty="0">
                <a:solidFill>
                  <a:schemeClr val="bg1"/>
                </a:solidFill>
              </a:rPr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393602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45E4A0B1-5695-C158-A9E5-440316A51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 – SOLUTIONS- BEST PRACTICES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7D4060FA-1475-2354-A552-A101DB5A8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945638" cy="42468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Update or have a comprehensive plan done, see what your City’s needs are</a:t>
            </a:r>
          </a:p>
          <a:p>
            <a:r>
              <a:rPr lang="en-US" dirty="0"/>
              <a:t>Utilize Capital Improvement Planning: PLAN, PLAN, PLAN</a:t>
            </a:r>
          </a:p>
          <a:p>
            <a:r>
              <a:rPr lang="en-US" dirty="0"/>
              <a:t>Align common stakeholders around a common vision</a:t>
            </a:r>
          </a:p>
          <a:p>
            <a:r>
              <a:rPr lang="en-US" dirty="0"/>
              <a:t>Establish an Economic Development Incentive Policy</a:t>
            </a:r>
          </a:p>
          <a:p>
            <a:r>
              <a:rPr lang="en-US" dirty="0"/>
              <a:t>Partner with developer, pay a portion of costs, not ALL the costs</a:t>
            </a:r>
          </a:p>
          <a:p>
            <a:pPr lvl="1"/>
            <a:r>
              <a:rPr lang="en-US" dirty="0"/>
              <a:t>Or partner with local economic development group</a:t>
            </a:r>
          </a:p>
          <a:p>
            <a:r>
              <a:rPr lang="en-US" dirty="0"/>
              <a:t>In partnership City is paid back first before developer</a:t>
            </a:r>
          </a:p>
          <a:p>
            <a:r>
              <a:rPr lang="en-US" dirty="0"/>
              <a:t>Know the economic benefits of development, not just social benefits</a:t>
            </a:r>
          </a:p>
          <a:p>
            <a:r>
              <a:rPr lang="en-US" dirty="0"/>
              <a:t>Work to save money, grow fund balances, review utility rates regularly</a:t>
            </a:r>
          </a:p>
        </p:txBody>
      </p:sp>
    </p:spTree>
    <p:extLst>
      <p:ext uri="{BB962C8B-B14F-4D97-AF65-F5344CB8AC3E}">
        <p14:creationId xmlns:p14="http://schemas.microsoft.com/office/powerpoint/2010/main" val="2893608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D91E-7D4D-5E5B-8627-DCE15CEC7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TAKE 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A68D3-4EE1-D090-85C7-22EF37AC0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711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Debt Capacity is precious and does not grow quickly</a:t>
            </a:r>
          </a:p>
          <a:p>
            <a:r>
              <a:rPr lang="en-US" dirty="0"/>
              <a:t>Economic Development is vital to sustaining most Cities</a:t>
            </a:r>
          </a:p>
          <a:p>
            <a:r>
              <a:rPr lang="en-US" dirty="0"/>
              <a:t>Do not make snap decisions- PLAN</a:t>
            </a:r>
          </a:p>
          <a:p>
            <a:r>
              <a:rPr lang="en-US" dirty="0"/>
              <a:t>Look for economic development partners</a:t>
            </a:r>
          </a:p>
          <a:p>
            <a:r>
              <a:rPr lang="en-US" dirty="0"/>
              <a:t>Make the City’s repayment of their commitment first above all partners</a:t>
            </a:r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 YOU</a:t>
            </a:r>
          </a:p>
          <a:p>
            <a:pPr marL="0" indent="0" algn="ctr">
              <a:buNone/>
            </a:pPr>
            <a:r>
              <a:rPr lang="en-US" dirty="0"/>
              <a:t>Maggie Burger, Sr. Vice President</a:t>
            </a:r>
          </a:p>
          <a:p>
            <a:pPr marL="0" indent="0" algn="ctr">
              <a:buNone/>
            </a:pPr>
            <a:r>
              <a:rPr lang="en-US" dirty="0"/>
              <a:t>Speer Financial, Inc.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mburger@speerfinancial.com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11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A0765-80AF-C348-9546-53DCAF86F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YOUR CITY WANT ECONOMIC DEVELOPMENT?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96706-5667-CFA0-75CE-485448627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5000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070201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B87F7-3F22-FC38-45C7-A10509CF7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ECONOMIC DEVELOPMENT COST YOUR CITY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80A94-96FF-1249-1F87-F48091D12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5000" dirty="0"/>
              <a:t>YES</a:t>
            </a:r>
          </a:p>
          <a:p>
            <a:pPr marL="0" indent="0" algn="ctr">
              <a:buNone/>
            </a:pPr>
            <a:r>
              <a:rPr lang="en-US" sz="4000" dirty="0"/>
              <a:t>It doesn’t have to </a:t>
            </a:r>
          </a:p>
          <a:p>
            <a:pPr marL="0" indent="0" algn="ctr">
              <a:buNone/>
            </a:pPr>
            <a:r>
              <a:rPr lang="en-US" sz="4000" dirty="0"/>
              <a:t>“break the bank”</a:t>
            </a:r>
          </a:p>
        </p:txBody>
      </p:sp>
    </p:spTree>
    <p:extLst>
      <p:ext uri="{BB962C8B-B14F-4D97-AF65-F5344CB8AC3E}">
        <p14:creationId xmlns:p14="http://schemas.microsoft.com/office/powerpoint/2010/main" val="3775517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B2EF01-37FA-A2FC-398B-342B8CB4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ECONOMIC DEVELOPMENT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8E24F-22DE-C32C-F093-B8AD409D1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Commercial &amp; Industrial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Incentive for creating a new business, # of new employees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Infrastructure needs to these developments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Residential &amp; Multi-Residential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Infrastructure needs to 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Land purchase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6" name="Picture 2" descr="Store Fronts in Ireland - Photos - Amateur Traveler">
            <a:extLst>
              <a:ext uri="{FF2B5EF4-FFF2-40B4-BE49-F238E27FC236}">
                <a16:creationId xmlns:a16="http://schemas.microsoft.com/office/drawing/2014/main" id="{426A5FB8-D0B3-8100-2EAE-1D26765B61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970" y="2336800"/>
            <a:ext cx="5389297" cy="359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26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CE4B1-6BD2-94A4-FD74-8DA06FF99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DEVELOPMENT INCENTIVES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694FEFD-3EC2-702A-2520-FF17A15B502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COMMERCIAL &amp; INDUSTRIAL</a:t>
            </a:r>
          </a:p>
          <a:p>
            <a:r>
              <a:rPr lang="en-US" dirty="0"/>
              <a:t>TIF Rebate Agreements</a:t>
            </a:r>
          </a:p>
          <a:p>
            <a:r>
              <a:rPr lang="en-US" dirty="0"/>
              <a:t>LOST Rebate Agreement</a:t>
            </a:r>
          </a:p>
          <a:p>
            <a:r>
              <a:rPr lang="en-US" dirty="0"/>
              <a:t>GO Borrowing for Infrastructure or Grant Incentive</a:t>
            </a:r>
          </a:p>
          <a:p>
            <a:r>
              <a:rPr lang="en-US" dirty="0"/>
              <a:t>Tax Abatement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FDD3D98-1AFF-4941-F2FD-2D160CDF4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5059840" cy="41541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RESIDENTIAL &amp; MULIT-RESIDENTIAL</a:t>
            </a:r>
          </a:p>
          <a:p>
            <a:r>
              <a:rPr lang="en-US" dirty="0"/>
              <a:t>TIF Rebate Agreements</a:t>
            </a:r>
          </a:p>
          <a:p>
            <a:pPr lvl="1"/>
            <a:r>
              <a:rPr lang="en-US" dirty="0"/>
              <a:t>Subject to Low to Moderate Income set aside</a:t>
            </a:r>
          </a:p>
          <a:p>
            <a:r>
              <a:rPr lang="en-US" dirty="0"/>
              <a:t>Tax Abatement</a:t>
            </a:r>
          </a:p>
          <a:p>
            <a:pPr lvl="1"/>
            <a:r>
              <a:rPr lang="en-US" dirty="0"/>
              <a:t>Limitations on Abatement of new single-family housing</a:t>
            </a:r>
          </a:p>
          <a:p>
            <a:r>
              <a:rPr lang="en-US" dirty="0"/>
              <a:t>GO Borrowing for Infrastructure</a:t>
            </a:r>
          </a:p>
          <a:p>
            <a:pPr lvl="1"/>
            <a:r>
              <a:rPr lang="en-US" dirty="0"/>
              <a:t>Paid with TIF collections or debt service levy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85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2870-40EB-0416-292E-77F32726A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B748F-4615-1E7C-5FE0-E3E347DD0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9990" y="2140288"/>
            <a:ext cx="3070034" cy="576262"/>
          </a:xfrm>
        </p:spPr>
        <p:txBody>
          <a:bodyPr/>
          <a:lstStyle/>
          <a:p>
            <a:r>
              <a:rPr lang="en-US" dirty="0"/>
              <a:t>TIF Rebate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18240-6EF5-5177-A1E7-40E27397FABD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680322" y="2716550"/>
            <a:ext cx="3049702" cy="3894112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valuation creates TIF increment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Collect increment annually to rebate back to developer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Housing rebates may require LMI set aside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Housing rebates can only be tied to infrastructure costs, not land costs/housing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Commercial &amp; Industrial immediate growth in valuation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Housing may take years of growth to maximize.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Urban Renewal Plan work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Counts against debt capacity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19690B-8DF3-A94F-E23E-3DD100643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96541" y="2140288"/>
            <a:ext cx="3063240" cy="576262"/>
          </a:xfrm>
        </p:spPr>
        <p:txBody>
          <a:bodyPr/>
          <a:lstStyle/>
          <a:p>
            <a:r>
              <a:rPr lang="en-US" dirty="0"/>
              <a:t>Tax Abatement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18222A-7808-8720-DBF2-4A5C34D70B9C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945470" y="2716550"/>
            <a:ext cx="3063240" cy="35718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valuation does not appear on tax rolls or is reduced for set number of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Commercial &amp; Industrial sliding scale over 10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Residential first $75,000 of new growth abated for up to 5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Multi-Residential up to 100% for 10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Urban Revitalization work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Revit plan must be in place before project begins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0C7C539-8791-3341-08DE-66341A9173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24155" y="2140288"/>
            <a:ext cx="3070025" cy="576262"/>
          </a:xfrm>
        </p:spPr>
        <p:txBody>
          <a:bodyPr/>
          <a:lstStyle/>
          <a:p>
            <a:r>
              <a:rPr lang="en-US" dirty="0"/>
              <a:t>LOST Rebate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3EBE934-A060-45F1-E395-D7E5BA8C7E41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224155" y="2733694"/>
            <a:ext cx="3070025" cy="29135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Set amount annually from total LOST collections of 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business receipts, based on financials or receipts paid in by new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urban renewal or revitalization work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139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60A16-D900-27C4-E5BA-C9E69645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OBLIGATION BORROWING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589B3-D398-D860-C7DD-70F9C5E08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38702"/>
          </a:xfrm>
        </p:spPr>
        <p:txBody>
          <a:bodyPr>
            <a:normAutofit/>
          </a:bodyPr>
          <a:lstStyle/>
          <a:p>
            <a:r>
              <a:rPr lang="en-US" dirty="0"/>
              <a:t>Borrow for incentive grant (one time to developer)</a:t>
            </a:r>
          </a:p>
          <a:p>
            <a:r>
              <a:rPr lang="en-US" dirty="0"/>
              <a:t>Borrow for City to build infrastructure to development; water, sewer, stormwater</a:t>
            </a:r>
          </a:p>
          <a:p>
            <a:r>
              <a:rPr lang="en-US" dirty="0"/>
              <a:t>Debt repayment from TIF collections, debt service levy or water/sewer/stormwater revenues</a:t>
            </a:r>
          </a:p>
          <a:p>
            <a:pPr lvl="1"/>
            <a:r>
              <a:rPr lang="en-US" dirty="0"/>
              <a:t>Establish a stormwater utility if not already done</a:t>
            </a:r>
          </a:p>
          <a:p>
            <a:r>
              <a:rPr lang="en-US" dirty="0"/>
              <a:t>Counts against the City’s debt capacity</a:t>
            </a:r>
          </a:p>
          <a:p>
            <a:r>
              <a:rPr lang="en-US" dirty="0"/>
              <a:t>Risks in City issuing the debt</a:t>
            </a:r>
          </a:p>
          <a:p>
            <a:r>
              <a:rPr lang="en-US" dirty="0"/>
              <a:t>City is a developer or partner in development if a GO issuance is done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96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8FE44-4D5E-D560-6B13-01C1E78C8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DEBT CAPACITY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80FE5-98E0-687D-0F28-6F0BD11FF3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9215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/>
              <a:t>100% Valuation</a:t>
            </a:r>
          </a:p>
          <a:p>
            <a:pPr marL="0" indent="0" algn="ctr">
              <a:buNone/>
            </a:pPr>
            <a:r>
              <a:rPr lang="en-US" dirty="0"/>
              <a:t>$109,526,378</a:t>
            </a:r>
          </a:p>
          <a:p>
            <a:pPr marL="0" indent="0" algn="ctr">
              <a:buNone/>
            </a:pPr>
            <a:r>
              <a:rPr lang="en-US" dirty="0"/>
              <a:t>At 5%</a:t>
            </a:r>
          </a:p>
          <a:p>
            <a:pPr marL="0" indent="0" algn="ctr">
              <a:buNone/>
            </a:pPr>
            <a:r>
              <a:rPr lang="en-US" dirty="0"/>
              <a:t>=$5,476,318</a:t>
            </a:r>
          </a:p>
          <a:p>
            <a:pPr marL="0" indent="0" algn="ctr">
              <a:buNone/>
            </a:pPr>
            <a:r>
              <a:rPr lang="en-US" dirty="0"/>
              <a:t>Total GO outstanding $4,205,000</a:t>
            </a:r>
          </a:p>
          <a:p>
            <a:pPr marL="0" indent="0" algn="ctr">
              <a:buNone/>
            </a:pPr>
            <a:r>
              <a:rPr lang="en-US" dirty="0"/>
              <a:t>No Rebates outstanding</a:t>
            </a:r>
          </a:p>
          <a:p>
            <a:pPr marL="0" indent="0" algn="ctr">
              <a:buNone/>
            </a:pPr>
            <a:r>
              <a:rPr lang="en-US" dirty="0"/>
              <a:t>Remaining Debt Capacity</a:t>
            </a:r>
          </a:p>
          <a:p>
            <a:pPr marL="0" indent="0" algn="ctr">
              <a:buNone/>
            </a:pPr>
            <a:r>
              <a:rPr lang="en-US" u="sng" dirty="0"/>
              <a:t>=$1,217,318</a:t>
            </a:r>
          </a:p>
          <a:p>
            <a:pPr marL="0" indent="0" algn="ctr">
              <a:buNone/>
            </a:pPr>
            <a:r>
              <a:rPr lang="en-US" dirty="0">
                <a:highlight>
                  <a:srgbClr val="008080"/>
                </a:highlight>
              </a:rPr>
              <a:t>Approximately 22.2% Remaining in </a:t>
            </a:r>
          </a:p>
          <a:p>
            <a:pPr marL="0" indent="0" algn="ctr">
              <a:buNone/>
            </a:pPr>
            <a:r>
              <a:rPr lang="en-US" dirty="0">
                <a:highlight>
                  <a:srgbClr val="008080"/>
                </a:highlight>
              </a:rPr>
              <a:t>Total Debt Capacity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96ACB0-17E0-C269-0126-2A9EEA9A4D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9215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5% OF 100% Actual Valuation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use military exemption amount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use regular &amp; agricultural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principal of GO; LOST Revenue and TIF Revenue debt counts against debt 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aggregate amount of rebate agreement counts against, if no annual appropriation language is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annually appropriated amount of rebate counts against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52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27F25-E6AC-7ECF-8E25-B9704267D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DEBT CAPACITY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C2993B-3218-10A0-4C2E-740028516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6350" y="2114320"/>
            <a:ext cx="4472327" cy="693135"/>
          </a:xfrm>
        </p:spPr>
        <p:txBody>
          <a:bodyPr/>
          <a:lstStyle/>
          <a:p>
            <a:r>
              <a:rPr lang="en-US" dirty="0"/>
              <a:t>City is </a:t>
            </a:r>
            <a:r>
              <a:rPr lang="en-US" u="sng" dirty="0"/>
              <a:t>NOT</a:t>
            </a:r>
            <a:r>
              <a:rPr lang="en-US" dirty="0"/>
              <a:t> developer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934396-2788-8FC3-D73E-418214EA6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22" y="2907605"/>
            <a:ext cx="4698355" cy="36256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Rebate or annual appropriation of rebate counts against debt capacity (minimal amount)</a:t>
            </a:r>
          </a:p>
          <a:p>
            <a:r>
              <a:rPr lang="en-US" dirty="0"/>
              <a:t>LOST Rebate has no impact on debt capacity</a:t>
            </a:r>
          </a:p>
          <a:p>
            <a:r>
              <a:rPr lang="en-US" dirty="0"/>
              <a:t>Tax Abatement stalls the growth in valuation until abatement is completed.</a:t>
            </a:r>
          </a:p>
          <a:p>
            <a:r>
              <a:rPr lang="en-US" dirty="0"/>
              <a:t>All debt should not exceed 80% of total debt capacity, leaving 20% for emergency borrowings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8DB5D9-2210-B24D-BAB3-31489CA138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20154" y="2215529"/>
            <a:ext cx="4474028" cy="692076"/>
          </a:xfrm>
        </p:spPr>
        <p:txBody>
          <a:bodyPr/>
          <a:lstStyle/>
          <a:p>
            <a:r>
              <a:rPr lang="en-US" dirty="0"/>
              <a:t>City </a:t>
            </a:r>
            <a:r>
              <a:rPr lang="en-US" u="sng" dirty="0"/>
              <a:t>IS</a:t>
            </a:r>
            <a:r>
              <a:rPr lang="en-US" dirty="0"/>
              <a:t> developer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159BBE8-D648-D739-7244-B64E90EE5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4123" y="2907606"/>
            <a:ext cx="4700059" cy="374802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City needs to hold back 50-60% of debt capacity for development borrowings; </a:t>
            </a:r>
            <a:r>
              <a:rPr lang="en-US" u="sng" dirty="0"/>
              <a:t>leave 40-50% for general borrowing needs of City</a:t>
            </a:r>
          </a:p>
          <a:p>
            <a:r>
              <a:rPr lang="en-US" dirty="0"/>
              <a:t>City should have ample (50-100% of expenses) in capital improvements fund balance to purchase land – no borrowing (do not take from general fund)</a:t>
            </a:r>
          </a:p>
          <a:p>
            <a:r>
              <a:rPr lang="en-US" dirty="0"/>
              <a:t>City should have “claw back” with developer in case development does not happen, City can ask for money back to pay down/off debt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60986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585E981-8C91-4205-A0C3-C991F42B4C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B270AB-C138-415C-897E-3C24487DEC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4C00F4-06E9-43E3-AD97-88A857CEFA8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360</TotalTime>
  <Words>907</Words>
  <Application>Microsoft Office PowerPoint</Application>
  <PresentationFormat>Widescreen</PresentationFormat>
  <Paragraphs>120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Trebuchet MS</vt:lpstr>
      <vt:lpstr>Berlin</vt:lpstr>
      <vt:lpstr>Economic Development: Managing your Debt for Growth in your Community </vt:lpstr>
      <vt:lpstr>DOES YOUR CITY WANT ECONOMIC DEVELOPMENT?</vt:lpstr>
      <vt:lpstr>DOES ECONOMIC DEVELOPMENT COST YOUR CITY MONEY?</vt:lpstr>
      <vt:lpstr>TYPES OF ECONOMIC DEVELOPMENT</vt:lpstr>
      <vt:lpstr>ECONOMIC DEVELOPMENT INCENTIVES</vt:lpstr>
      <vt:lpstr>INCENTIVES</vt:lpstr>
      <vt:lpstr>GENERAL OBLIGATION BORROWING</vt:lpstr>
      <vt:lpstr>DEBT CAPACITY CALCULATION</vt:lpstr>
      <vt:lpstr>DEBT CAPACITY</vt:lpstr>
      <vt:lpstr>RISKS TO CITY BEING DEVELOPER- GO ISSUANCE</vt:lpstr>
      <vt:lpstr>IDEAS – SOLUTIONS- BEST PRACTICES</vt:lpstr>
      <vt:lpstr>DISCUSSION TAKE 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Maggie Burger</dc:creator>
  <cp:lastModifiedBy>Maggie Burger</cp:lastModifiedBy>
  <cp:revision>10</cp:revision>
  <dcterms:created xsi:type="dcterms:W3CDTF">2022-09-26T13:45:11Z</dcterms:created>
  <dcterms:modified xsi:type="dcterms:W3CDTF">2022-09-27T20:10:03Z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