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omments/modernComment_10D_256379D3.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648" r:id="rId2"/>
    <p:sldMasterId id="2147483660" r:id="rId3"/>
  </p:sldMasterIdLst>
  <p:notesMasterIdLst>
    <p:notesMasterId r:id="rId36"/>
  </p:notesMasterIdLst>
  <p:sldIdLst>
    <p:sldId id="257" r:id="rId4"/>
    <p:sldId id="258" r:id="rId5"/>
    <p:sldId id="259" r:id="rId6"/>
    <p:sldId id="287" r:id="rId7"/>
    <p:sldId id="260" r:id="rId8"/>
    <p:sldId id="264" r:id="rId9"/>
    <p:sldId id="263" r:id="rId10"/>
    <p:sldId id="300" r:id="rId11"/>
    <p:sldId id="282" r:id="rId12"/>
    <p:sldId id="283" r:id="rId13"/>
    <p:sldId id="284" r:id="rId14"/>
    <p:sldId id="279" r:id="rId15"/>
    <p:sldId id="294" r:id="rId16"/>
    <p:sldId id="295" r:id="rId17"/>
    <p:sldId id="289" r:id="rId18"/>
    <p:sldId id="288" r:id="rId19"/>
    <p:sldId id="290" r:id="rId20"/>
    <p:sldId id="296" r:id="rId21"/>
    <p:sldId id="276" r:id="rId22"/>
    <p:sldId id="299" r:id="rId23"/>
    <p:sldId id="277" r:id="rId24"/>
    <p:sldId id="266" r:id="rId25"/>
    <p:sldId id="267" r:id="rId26"/>
    <p:sldId id="291" r:id="rId27"/>
    <p:sldId id="268" r:id="rId28"/>
    <p:sldId id="269" r:id="rId29"/>
    <p:sldId id="270" r:id="rId30"/>
    <p:sldId id="297" r:id="rId31"/>
    <p:sldId id="301" r:id="rId32"/>
    <p:sldId id="302" r:id="rId33"/>
    <p:sldId id="303" r:id="rId34"/>
    <p:sldId id="3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8A0EE1-14AF-F4E3-7FB3-05A3AA4090AB}" name="Guest User" initials="GU" userId="S::urn:spo:anon#7833a51bb65bc74316452f1508a1eceea3eb3cfa33ecb59b0c865b45b6e559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CD60F7-FC09-91B2-3037-FE937540CBA9}" v="342" dt="2022-09-01T15:08:59.890"/>
    <p1510:client id="{0791314B-8145-4098-A9A5-BE2709D7C11D}" v="11" dt="2022-09-16T15:17:26.756"/>
    <p1510:client id="{1F49D353-4919-5545-6B2F-3A19C41470A4}" v="375" dt="2022-09-15T20:28:46.054"/>
    <p1510:client id="{101A1470-C690-6D9B-B27A-B8DED0C71458}" v="537" dt="2022-09-07T14:40:55.731"/>
    <p1510:client id="{143B26A8-C0ED-D554-6779-C134E0925509}" v="773" dt="2022-09-07T17:00:04.388"/>
    <p1510:client id="{28F24D9F-1B88-3230-051A-DED76EFFD717}" v="38" dt="2022-09-16T18:16:52.614"/>
    <p1510:client id="{16CFD170-0C93-82C3-AB0F-B21660B3731B}" v="868" dt="2022-09-08T19:27:57.412"/>
    <p1510:client id="{A36EFB09-CC9A-69A5-F090-5956F37D9EFD}" v="584" dt="2022-09-14T20:23:22.581"/>
    <p1510:client id="{3E77B984-FD3D-CFBD-54E6-46525E7ECD82}" v="11" dt="2022-09-12T13:05:27.548"/>
    <p1510:client id="{71B0ABF1-7FCC-C17E-CD54-4B26558F76A4}" v="20" dt="2022-09-16T18:22:14.578"/>
    <p1510:client id="{57A9BE78-20E6-7C5D-DF25-CBBF5E57DDF5}" v="18" dt="2022-08-31T14:57:21.209"/>
    <p1510:client id="{28C287D0-0ECA-00A7-5440-73C929E5B6C9}" v="44" dt="2022-09-14T20:13:16.943"/>
    <p1510:client id="{5640F0F3-1984-CC0C-0AB8-06FF92AC7DAE}" v="87" dt="2022-09-08T17:53:48.090"/>
    <p1510:client id="{5BCD03D9-5E32-F75D-0449-1DD43A6E4B72}" v="2" dt="2022-09-09T14:38:50.182"/>
    <p1510:client id="{A234AEBA-9DC8-FAA1-2677-DDF611F28B13}" v="1130" dt="2022-09-14T17:45:49.879"/>
    <p1510:client id="{762729FB-F525-3217-DB6D-F8ED57ECF2D5}" v="967" dt="2022-09-01T15:18:37.294"/>
    <p1510:client id="{7C7FA80E-3C1D-9097-8128-A6359F5EA7E7}" v="327" dt="2022-09-13T21:18:06.019"/>
    <p1510:client id="{84A270EC-50FE-4A51-8ED2-E8A5EE7903D5}" v="63" dt="2022-08-09T13:21:58.609"/>
    <p1510:client id="{9A5996F1-18FF-CEDA-33F2-5AFC46DAF2A6}" v="292" dt="2022-08-31T16:21:25.718"/>
    <p1510:client id="{A1C1CE9C-66D5-A53C-D162-9294C4D74F0D}" v="100" dt="2022-09-16T17:27:03.549"/>
    <p1510:client id="{E7DFF3CD-5B6A-C761-BC81-71EFFDB83987}" v="13" dt="2022-09-08T19:29:44.985"/>
    <p1510:client id="{A523AF22-ACBF-BBD4-5ACB-A6F4141015D9}" v="7" dt="2022-08-30T16:20:25.444"/>
    <p1510:client id="{CFD3163F-5EB4-4AAE-BE3B-B1651E00502C}" v="149" dt="2022-08-03T17:19:11.906"/>
    <p1510:client id="{DE713EE3-1055-A5F7-1582-5BDB378B93C7}" v="9" dt="2022-09-14T19:40:17.023"/>
    <p1510:client id="{E6724B57-4977-9C0A-2BA5-F0F49EA1FB77}" v="2" dt="2022-08-30T13:14:32.563"/>
    <p1510:client id="{E73486EA-45C3-756E-4D54-2B17508A3DF7}" v="103" dt="2022-09-08T18:59:32.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omments/modernComment_10D_256379D3.xml><?xml version="1.0" encoding="utf-8"?>
<p188:cmLst xmlns:a="http://schemas.openxmlformats.org/drawingml/2006/main" xmlns:r="http://schemas.openxmlformats.org/officeDocument/2006/relationships" xmlns:p188="http://schemas.microsoft.com/office/powerpoint/2018/8/main">
  <p188:cm id="{CE175087-E6B7-4ECC-9F01-57D80FC94F07}" authorId="{BA8A0EE1-14AF-F4E3-7FB3-05A3AA4090AB}" status="resolved" created="2022-09-01T15:14:15.931" complete="100000">
    <pc:sldMkLst xmlns:pc="http://schemas.microsoft.com/office/powerpoint/2013/main/command">
      <pc:docMk/>
      <pc:sldMk cId="627276243" sldId="269"/>
    </pc:sldMkLst>
    <p188:txBody>
      <a:bodyPr/>
      <a:lstStyle/>
      <a:p>
        <a:r>
          <a:rPr lang="en-US"/>
          <a:t>Include our contact info and also examples of what we can help with, ie training on volunteer coordination, forming collaborative groups, private-pblic partnerships, edcuation/workshops, informal conversations, etc</a:t>
        </a:r>
      </a:p>
    </p188:txBody>
  </p188:cm>
</p188: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99452D-4D62-4F7B-9AFA-4FF9186EF0FF}" type="doc">
      <dgm:prSet loTypeId="urn:microsoft.com/office/officeart/2008/layout/LinedList" loCatId="list" qsTypeId="urn:microsoft.com/office/officeart/2005/8/quickstyle/simple5" qsCatId="simple" csTypeId="urn:microsoft.com/office/officeart/2005/8/colors/accent5_2" csCatId="accent5"/>
      <dgm:spPr/>
      <dgm:t>
        <a:bodyPr/>
        <a:lstStyle/>
        <a:p>
          <a:endParaRPr lang="en-US"/>
        </a:p>
      </dgm:t>
    </dgm:pt>
    <dgm:pt modelId="{12B313A4-F2C0-4EB3-A333-895BDDA5671B}">
      <dgm:prSet/>
      <dgm:spPr/>
      <dgm:t>
        <a:bodyPr/>
        <a:lstStyle/>
        <a:p>
          <a:r>
            <a:rPr lang="en-US"/>
            <a:t>Who – all populations</a:t>
          </a:r>
        </a:p>
      </dgm:t>
    </dgm:pt>
    <dgm:pt modelId="{454E62D3-8911-40F0-806C-BAFF00D8CC1E}" type="parTrans" cxnId="{649E098A-D875-4800-9417-45DB2B2A6D8D}">
      <dgm:prSet/>
      <dgm:spPr/>
      <dgm:t>
        <a:bodyPr/>
        <a:lstStyle/>
        <a:p>
          <a:endParaRPr lang="en-US"/>
        </a:p>
      </dgm:t>
    </dgm:pt>
    <dgm:pt modelId="{DDE09D63-896B-4875-9AE3-B4B7EEB7C748}" type="sibTrans" cxnId="{649E098A-D875-4800-9417-45DB2B2A6D8D}">
      <dgm:prSet/>
      <dgm:spPr/>
      <dgm:t>
        <a:bodyPr/>
        <a:lstStyle/>
        <a:p>
          <a:endParaRPr lang="en-US"/>
        </a:p>
      </dgm:t>
    </dgm:pt>
    <dgm:pt modelId="{95C337B8-CBAC-42B6-999D-125A2F96E427}">
      <dgm:prSet/>
      <dgm:spPr/>
      <dgm:t>
        <a:bodyPr/>
        <a:lstStyle/>
        <a:p>
          <a:r>
            <a:rPr lang="en-US"/>
            <a:t>What – to do (as officials) when disaster happens</a:t>
          </a:r>
        </a:p>
      </dgm:t>
    </dgm:pt>
    <dgm:pt modelId="{DF1C0194-2C4F-4756-AB41-4116AE3F76D6}" type="parTrans" cxnId="{295297E9-42DC-4076-8515-5E6AE63EB939}">
      <dgm:prSet/>
      <dgm:spPr/>
      <dgm:t>
        <a:bodyPr/>
        <a:lstStyle/>
        <a:p>
          <a:endParaRPr lang="en-US"/>
        </a:p>
      </dgm:t>
    </dgm:pt>
    <dgm:pt modelId="{B57B73C9-4DFB-4625-8037-DEACE208312E}" type="sibTrans" cxnId="{295297E9-42DC-4076-8515-5E6AE63EB939}">
      <dgm:prSet/>
      <dgm:spPr/>
      <dgm:t>
        <a:bodyPr/>
        <a:lstStyle/>
        <a:p>
          <a:endParaRPr lang="en-US"/>
        </a:p>
      </dgm:t>
    </dgm:pt>
    <dgm:pt modelId="{43BBDD0D-0956-4C70-9950-BF05E58F8B7B}">
      <dgm:prSet/>
      <dgm:spPr/>
      <dgm:t>
        <a:bodyPr/>
        <a:lstStyle/>
        <a:p>
          <a:r>
            <a:rPr lang="en-US"/>
            <a:t>When – (ideally) before it happens</a:t>
          </a:r>
        </a:p>
      </dgm:t>
    </dgm:pt>
    <dgm:pt modelId="{85BA02EE-F04C-4201-89A5-310001E05377}" type="parTrans" cxnId="{462D660E-A42A-41DE-BE8D-B0BD0C388F95}">
      <dgm:prSet/>
      <dgm:spPr/>
      <dgm:t>
        <a:bodyPr/>
        <a:lstStyle/>
        <a:p>
          <a:endParaRPr lang="en-US"/>
        </a:p>
      </dgm:t>
    </dgm:pt>
    <dgm:pt modelId="{5E2852F3-EA2A-4748-BC4D-E82455540391}" type="sibTrans" cxnId="{462D660E-A42A-41DE-BE8D-B0BD0C388F95}">
      <dgm:prSet/>
      <dgm:spPr/>
      <dgm:t>
        <a:bodyPr/>
        <a:lstStyle/>
        <a:p>
          <a:endParaRPr lang="en-US"/>
        </a:p>
      </dgm:t>
    </dgm:pt>
    <dgm:pt modelId="{47E92092-114B-4738-8EC9-70F259BD0B34}">
      <dgm:prSet/>
      <dgm:spPr/>
      <dgm:t>
        <a:bodyPr/>
        <a:lstStyle/>
        <a:p>
          <a:r>
            <a:rPr lang="en-US"/>
            <a:t>Where – starts and ends locally</a:t>
          </a:r>
        </a:p>
      </dgm:t>
    </dgm:pt>
    <dgm:pt modelId="{5E9EBD8F-7B53-44E3-8A3B-410EDD76D2D3}" type="parTrans" cxnId="{AB758E7A-D694-4532-9BB8-45FB2025A69C}">
      <dgm:prSet/>
      <dgm:spPr/>
      <dgm:t>
        <a:bodyPr/>
        <a:lstStyle/>
        <a:p>
          <a:endParaRPr lang="en-US"/>
        </a:p>
      </dgm:t>
    </dgm:pt>
    <dgm:pt modelId="{B450BB3E-2123-419D-B843-59A63EA320BC}" type="sibTrans" cxnId="{AB758E7A-D694-4532-9BB8-45FB2025A69C}">
      <dgm:prSet/>
      <dgm:spPr/>
      <dgm:t>
        <a:bodyPr/>
        <a:lstStyle/>
        <a:p>
          <a:endParaRPr lang="en-US"/>
        </a:p>
      </dgm:t>
    </dgm:pt>
    <dgm:pt modelId="{A3BE66A7-8CBF-4C8B-9B30-05D1B5734521}">
      <dgm:prSet/>
      <dgm:spPr/>
      <dgm:t>
        <a:bodyPr/>
        <a:lstStyle/>
        <a:p>
          <a:r>
            <a:rPr lang="en-US"/>
            <a:t>Why – it's the true key to recovery</a:t>
          </a:r>
        </a:p>
      </dgm:t>
    </dgm:pt>
    <dgm:pt modelId="{AC2B36E6-9400-40E2-A20A-E6D709530545}" type="parTrans" cxnId="{F71EE589-EC64-4B71-B328-128B0F1B8FC4}">
      <dgm:prSet/>
      <dgm:spPr/>
      <dgm:t>
        <a:bodyPr/>
        <a:lstStyle/>
        <a:p>
          <a:endParaRPr lang="en-US"/>
        </a:p>
      </dgm:t>
    </dgm:pt>
    <dgm:pt modelId="{4CC9F7CC-529F-4C69-B81A-84D95C780E63}" type="sibTrans" cxnId="{F71EE589-EC64-4B71-B328-128B0F1B8FC4}">
      <dgm:prSet/>
      <dgm:spPr/>
      <dgm:t>
        <a:bodyPr/>
        <a:lstStyle/>
        <a:p>
          <a:endParaRPr lang="en-US"/>
        </a:p>
      </dgm:t>
    </dgm:pt>
    <dgm:pt modelId="{6CB02E4B-953A-4AE5-A631-3A102F13D515}" type="pres">
      <dgm:prSet presAssocID="{4699452D-4D62-4F7B-9AFA-4FF9186EF0FF}" presName="vert0" presStyleCnt="0">
        <dgm:presLayoutVars>
          <dgm:dir/>
          <dgm:animOne val="branch"/>
          <dgm:animLvl val="lvl"/>
        </dgm:presLayoutVars>
      </dgm:prSet>
      <dgm:spPr/>
    </dgm:pt>
    <dgm:pt modelId="{E527364C-2425-4878-B705-2978AEFF351F}" type="pres">
      <dgm:prSet presAssocID="{12B313A4-F2C0-4EB3-A333-895BDDA5671B}" presName="thickLine" presStyleLbl="alignNode1" presStyleIdx="0" presStyleCnt="5"/>
      <dgm:spPr/>
    </dgm:pt>
    <dgm:pt modelId="{8BCC8CE0-B30F-4A3C-B770-3AB421721DB9}" type="pres">
      <dgm:prSet presAssocID="{12B313A4-F2C0-4EB3-A333-895BDDA5671B}" presName="horz1" presStyleCnt="0"/>
      <dgm:spPr/>
    </dgm:pt>
    <dgm:pt modelId="{86F79768-9F2A-4694-805A-290DEE60A223}" type="pres">
      <dgm:prSet presAssocID="{12B313A4-F2C0-4EB3-A333-895BDDA5671B}" presName="tx1" presStyleLbl="revTx" presStyleIdx="0" presStyleCnt="5"/>
      <dgm:spPr/>
    </dgm:pt>
    <dgm:pt modelId="{425587C9-08D1-4666-B4C7-E07D2A23E69E}" type="pres">
      <dgm:prSet presAssocID="{12B313A4-F2C0-4EB3-A333-895BDDA5671B}" presName="vert1" presStyleCnt="0"/>
      <dgm:spPr/>
    </dgm:pt>
    <dgm:pt modelId="{EEBD6C69-AC10-4116-A6B0-651025771A8A}" type="pres">
      <dgm:prSet presAssocID="{95C337B8-CBAC-42B6-999D-125A2F96E427}" presName="thickLine" presStyleLbl="alignNode1" presStyleIdx="1" presStyleCnt="5"/>
      <dgm:spPr/>
    </dgm:pt>
    <dgm:pt modelId="{DC61FAF7-16CE-4910-A778-584748E8C3CA}" type="pres">
      <dgm:prSet presAssocID="{95C337B8-CBAC-42B6-999D-125A2F96E427}" presName="horz1" presStyleCnt="0"/>
      <dgm:spPr/>
    </dgm:pt>
    <dgm:pt modelId="{9A7FA63F-1E0B-4037-AC27-051C4576C032}" type="pres">
      <dgm:prSet presAssocID="{95C337B8-CBAC-42B6-999D-125A2F96E427}" presName="tx1" presStyleLbl="revTx" presStyleIdx="1" presStyleCnt="5"/>
      <dgm:spPr/>
    </dgm:pt>
    <dgm:pt modelId="{89F0A7E8-EA97-4B33-813A-52D295264AC0}" type="pres">
      <dgm:prSet presAssocID="{95C337B8-CBAC-42B6-999D-125A2F96E427}" presName="vert1" presStyleCnt="0"/>
      <dgm:spPr/>
    </dgm:pt>
    <dgm:pt modelId="{9FD31CCA-1F0D-468B-99DD-432C70988FB5}" type="pres">
      <dgm:prSet presAssocID="{43BBDD0D-0956-4C70-9950-BF05E58F8B7B}" presName="thickLine" presStyleLbl="alignNode1" presStyleIdx="2" presStyleCnt="5"/>
      <dgm:spPr/>
    </dgm:pt>
    <dgm:pt modelId="{BFBEF390-D8E7-4BD9-A632-A4FEBEAD8D02}" type="pres">
      <dgm:prSet presAssocID="{43BBDD0D-0956-4C70-9950-BF05E58F8B7B}" presName="horz1" presStyleCnt="0"/>
      <dgm:spPr/>
    </dgm:pt>
    <dgm:pt modelId="{36C5C34C-2794-40CD-B351-11F9424BCE25}" type="pres">
      <dgm:prSet presAssocID="{43BBDD0D-0956-4C70-9950-BF05E58F8B7B}" presName="tx1" presStyleLbl="revTx" presStyleIdx="2" presStyleCnt="5"/>
      <dgm:spPr/>
    </dgm:pt>
    <dgm:pt modelId="{5A42BAFC-33C1-494A-A00C-E6DFD8F078AF}" type="pres">
      <dgm:prSet presAssocID="{43BBDD0D-0956-4C70-9950-BF05E58F8B7B}" presName="vert1" presStyleCnt="0"/>
      <dgm:spPr/>
    </dgm:pt>
    <dgm:pt modelId="{04B3C599-C766-4EDA-B8E6-CEBD21239F6B}" type="pres">
      <dgm:prSet presAssocID="{47E92092-114B-4738-8EC9-70F259BD0B34}" presName="thickLine" presStyleLbl="alignNode1" presStyleIdx="3" presStyleCnt="5"/>
      <dgm:spPr/>
    </dgm:pt>
    <dgm:pt modelId="{6D4395F5-A933-4C21-A652-4A06D62CB740}" type="pres">
      <dgm:prSet presAssocID="{47E92092-114B-4738-8EC9-70F259BD0B34}" presName="horz1" presStyleCnt="0"/>
      <dgm:spPr/>
    </dgm:pt>
    <dgm:pt modelId="{67534776-538B-42A4-8F9E-ECAA967C5DD9}" type="pres">
      <dgm:prSet presAssocID="{47E92092-114B-4738-8EC9-70F259BD0B34}" presName="tx1" presStyleLbl="revTx" presStyleIdx="3" presStyleCnt="5"/>
      <dgm:spPr/>
    </dgm:pt>
    <dgm:pt modelId="{74E6D12B-B44E-4351-B8D1-70BA138A6866}" type="pres">
      <dgm:prSet presAssocID="{47E92092-114B-4738-8EC9-70F259BD0B34}" presName="vert1" presStyleCnt="0"/>
      <dgm:spPr/>
    </dgm:pt>
    <dgm:pt modelId="{7B58A681-9114-4ECA-A666-837DE9CA091B}" type="pres">
      <dgm:prSet presAssocID="{A3BE66A7-8CBF-4C8B-9B30-05D1B5734521}" presName="thickLine" presStyleLbl="alignNode1" presStyleIdx="4" presStyleCnt="5"/>
      <dgm:spPr/>
    </dgm:pt>
    <dgm:pt modelId="{E21D3921-24A3-4439-A64D-51BE1264A709}" type="pres">
      <dgm:prSet presAssocID="{A3BE66A7-8CBF-4C8B-9B30-05D1B5734521}" presName="horz1" presStyleCnt="0"/>
      <dgm:spPr/>
    </dgm:pt>
    <dgm:pt modelId="{5B2128EB-249F-4973-BCC8-850DF906A04A}" type="pres">
      <dgm:prSet presAssocID="{A3BE66A7-8CBF-4C8B-9B30-05D1B5734521}" presName="tx1" presStyleLbl="revTx" presStyleIdx="4" presStyleCnt="5"/>
      <dgm:spPr/>
    </dgm:pt>
    <dgm:pt modelId="{7CA7281B-22AF-4E68-9D99-E5CC879122C3}" type="pres">
      <dgm:prSet presAssocID="{A3BE66A7-8CBF-4C8B-9B30-05D1B5734521}" presName="vert1" presStyleCnt="0"/>
      <dgm:spPr/>
    </dgm:pt>
  </dgm:ptLst>
  <dgm:cxnLst>
    <dgm:cxn modelId="{462D660E-A42A-41DE-BE8D-B0BD0C388F95}" srcId="{4699452D-4D62-4F7B-9AFA-4FF9186EF0FF}" destId="{43BBDD0D-0956-4C70-9950-BF05E58F8B7B}" srcOrd="2" destOrd="0" parTransId="{85BA02EE-F04C-4201-89A5-310001E05377}" sibTransId="{5E2852F3-EA2A-4748-BC4D-E82455540391}"/>
    <dgm:cxn modelId="{830C8774-D2F1-4748-9074-E302BF1AB49C}" type="presOf" srcId="{4699452D-4D62-4F7B-9AFA-4FF9186EF0FF}" destId="{6CB02E4B-953A-4AE5-A631-3A102F13D515}" srcOrd="0" destOrd="0" presId="urn:microsoft.com/office/officeart/2008/layout/LinedList"/>
    <dgm:cxn modelId="{AB758E7A-D694-4532-9BB8-45FB2025A69C}" srcId="{4699452D-4D62-4F7B-9AFA-4FF9186EF0FF}" destId="{47E92092-114B-4738-8EC9-70F259BD0B34}" srcOrd="3" destOrd="0" parTransId="{5E9EBD8F-7B53-44E3-8A3B-410EDD76D2D3}" sibTransId="{B450BB3E-2123-419D-B843-59A63EA320BC}"/>
    <dgm:cxn modelId="{ABEC0B7F-D7C6-4900-A9AA-436747398329}" type="presOf" srcId="{95C337B8-CBAC-42B6-999D-125A2F96E427}" destId="{9A7FA63F-1E0B-4037-AC27-051C4576C032}" srcOrd="0" destOrd="0" presId="urn:microsoft.com/office/officeart/2008/layout/LinedList"/>
    <dgm:cxn modelId="{7CCE6087-695B-4388-A4A8-F1D8D8DB1C96}" type="presOf" srcId="{12B313A4-F2C0-4EB3-A333-895BDDA5671B}" destId="{86F79768-9F2A-4694-805A-290DEE60A223}" srcOrd="0" destOrd="0" presId="urn:microsoft.com/office/officeart/2008/layout/LinedList"/>
    <dgm:cxn modelId="{F71EE589-EC64-4B71-B328-128B0F1B8FC4}" srcId="{4699452D-4D62-4F7B-9AFA-4FF9186EF0FF}" destId="{A3BE66A7-8CBF-4C8B-9B30-05D1B5734521}" srcOrd="4" destOrd="0" parTransId="{AC2B36E6-9400-40E2-A20A-E6D709530545}" sibTransId="{4CC9F7CC-529F-4C69-B81A-84D95C780E63}"/>
    <dgm:cxn modelId="{649E098A-D875-4800-9417-45DB2B2A6D8D}" srcId="{4699452D-4D62-4F7B-9AFA-4FF9186EF0FF}" destId="{12B313A4-F2C0-4EB3-A333-895BDDA5671B}" srcOrd="0" destOrd="0" parTransId="{454E62D3-8911-40F0-806C-BAFF00D8CC1E}" sibTransId="{DDE09D63-896B-4875-9AE3-B4B7EEB7C748}"/>
    <dgm:cxn modelId="{40549DA2-4502-4516-834D-BEDB1561CE0E}" type="presOf" srcId="{A3BE66A7-8CBF-4C8B-9B30-05D1B5734521}" destId="{5B2128EB-249F-4973-BCC8-850DF906A04A}" srcOrd="0" destOrd="0" presId="urn:microsoft.com/office/officeart/2008/layout/LinedList"/>
    <dgm:cxn modelId="{D20EA6C2-DD16-4E0C-A1F9-E4925EC20D91}" type="presOf" srcId="{47E92092-114B-4738-8EC9-70F259BD0B34}" destId="{67534776-538B-42A4-8F9E-ECAA967C5DD9}" srcOrd="0" destOrd="0" presId="urn:microsoft.com/office/officeart/2008/layout/LinedList"/>
    <dgm:cxn modelId="{AE7207DD-3428-4516-9B72-E6258E134BF2}" type="presOf" srcId="{43BBDD0D-0956-4C70-9950-BF05E58F8B7B}" destId="{36C5C34C-2794-40CD-B351-11F9424BCE25}" srcOrd="0" destOrd="0" presId="urn:microsoft.com/office/officeart/2008/layout/LinedList"/>
    <dgm:cxn modelId="{295297E9-42DC-4076-8515-5E6AE63EB939}" srcId="{4699452D-4D62-4F7B-9AFA-4FF9186EF0FF}" destId="{95C337B8-CBAC-42B6-999D-125A2F96E427}" srcOrd="1" destOrd="0" parTransId="{DF1C0194-2C4F-4756-AB41-4116AE3F76D6}" sibTransId="{B57B73C9-4DFB-4625-8037-DEACE208312E}"/>
    <dgm:cxn modelId="{DB2D5B30-FF1E-45EB-BBD5-B27CC21F7669}" type="presParOf" srcId="{6CB02E4B-953A-4AE5-A631-3A102F13D515}" destId="{E527364C-2425-4878-B705-2978AEFF351F}" srcOrd="0" destOrd="0" presId="urn:microsoft.com/office/officeart/2008/layout/LinedList"/>
    <dgm:cxn modelId="{FAF37878-A677-4A22-93E4-47621B8B88E4}" type="presParOf" srcId="{6CB02E4B-953A-4AE5-A631-3A102F13D515}" destId="{8BCC8CE0-B30F-4A3C-B770-3AB421721DB9}" srcOrd="1" destOrd="0" presId="urn:microsoft.com/office/officeart/2008/layout/LinedList"/>
    <dgm:cxn modelId="{32DF4D2D-CFC0-4D28-9CA3-735F764ABD60}" type="presParOf" srcId="{8BCC8CE0-B30F-4A3C-B770-3AB421721DB9}" destId="{86F79768-9F2A-4694-805A-290DEE60A223}" srcOrd="0" destOrd="0" presId="urn:microsoft.com/office/officeart/2008/layout/LinedList"/>
    <dgm:cxn modelId="{6F6EF060-A31A-4EB6-BEF2-4849346F7175}" type="presParOf" srcId="{8BCC8CE0-B30F-4A3C-B770-3AB421721DB9}" destId="{425587C9-08D1-4666-B4C7-E07D2A23E69E}" srcOrd="1" destOrd="0" presId="urn:microsoft.com/office/officeart/2008/layout/LinedList"/>
    <dgm:cxn modelId="{FFD5BEA7-C639-4959-8A07-2E32C01407C4}" type="presParOf" srcId="{6CB02E4B-953A-4AE5-A631-3A102F13D515}" destId="{EEBD6C69-AC10-4116-A6B0-651025771A8A}" srcOrd="2" destOrd="0" presId="urn:microsoft.com/office/officeart/2008/layout/LinedList"/>
    <dgm:cxn modelId="{155595AA-3DDD-405A-8A19-613223C2482D}" type="presParOf" srcId="{6CB02E4B-953A-4AE5-A631-3A102F13D515}" destId="{DC61FAF7-16CE-4910-A778-584748E8C3CA}" srcOrd="3" destOrd="0" presId="urn:microsoft.com/office/officeart/2008/layout/LinedList"/>
    <dgm:cxn modelId="{02FA4F4E-9575-428B-97CD-EEDDCB9BAE00}" type="presParOf" srcId="{DC61FAF7-16CE-4910-A778-584748E8C3CA}" destId="{9A7FA63F-1E0B-4037-AC27-051C4576C032}" srcOrd="0" destOrd="0" presId="urn:microsoft.com/office/officeart/2008/layout/LinedList"/>
    <dgm:cxn modelId="{21D9203A-CD63-4A0B-A0B3-5A7E8D013D9F}" type="presParOf" srcId="{DC61FAF7-16CE-4910-A778-584748E8C3CA}" destId="{89F0A7E8-EA97-4B33-813A-52D295264AC0}" srcOrd="1" destOrd="0" presId="urn:microsoft.com/office/officeart/2008/layout/LinedList"/>
    <dgm:cxn modelId="{A9D69CA0-EA89-4993-BF5B-A079F6CFC51C}" type="presParOf" srcId="{6CB02E4B-953A-4AE5-A631-3A102F13D515}" destId="{9FD31CCA-1F0D-468B-99DD-432C70988FB5}" srcOrd="4" destOrd="0" presId="urn:microsoft.com/office/officeart/2008/layout/LinedList"/>
    <dgm:cxn modelId="{8169017F-C979-4A13-AF92-EBD98A58FC3C}" type="presParOf" srcId="{6CB02E4B-953A-4AE5-A631-3A102F13D515}" destId="{BFBEF390-D8E7-4BD9-A632-A4FEBEAD8D02}" srcOrd="5" destOrd="0" presId="urn:microsoft.com/office/officeart/2008/layout/LinedList"/>
    <dgm:cxn modelId="{8EEC9A1E-9279-4A0D-9FB4-6D9CE37C7AB0}" type="presParOf" srcId="{BFBEF390-D8E7-4BD9-A632-A4FEBEAD8D02}" destId="{36C5C34C-2794-40CD-B351-11F9424BCE25}" srcOrd="0" destOrd="0" presId="urn:microsoft.com/office/officeart/2008/layout/LinedList"/>
    <dgm:cxn modelId="{5E718DCC-7D00-4834-8428-2A2486369CA4}" type="presParOf" srcId="{BFBEF390-D8E7-4BD9-A632-A4FEBEAD8D02}" destId="{5A42BAFC-33C1-494A-A00C-E6DFD8F078AF}" srcOrd="1" destOrd="0" presId="urn:microsoft.com/office/officeart/2008/layout/LinedList"/>
    <dgm:cxn modelId="{D1310C1E-97E4-467C-AF5A-DC4F3CA87BE6}" type="presParOf" srcId="{6CB02E4B-953A-4AE5-A631-3A102F13D515}" destId="{04B3C599-C766-4EDA-B8E6-CEBD21239F6B}" srcOrd="6" destOrd="0" presId="urn:microsoft.com/office/officeart/2008/layout/LinedList"/>
    <dgm:cxn modelId="{66302028-993F-4BE5-9E88-ECF6F81B9C16}" type="presParOf" srcId="{6CB02E4B-953A-4AE5-A631-3A102F13D515}" destId="{6D4395F5-A933-4C21-A652-4A06D62CB740}" srcOrd="7" destOrd="0" presId="urn:microsoft.com/office/officeart/2008/layout/LinedList"/>
    <dgm:cxn modelId="{A589B382-EAF4-4DEE-952D-3953E1839FE2}" type="presParOf" srcId="{6D4395F5-A933-4C21-A652-4A06D62CB740}" destId="{67534776-538B-42A4-8F9E-ECAA967C5DD9}" srcOrd="0" destOrd="0" presId="urn:microsoft.com/office/officeart/2008/layout/LinedList"/>
    <dgm:cxn modelId="{E101E2F2-3178-438F-97CB-14CE2D91437D}" type="presParOf" srcId="{6D4395F5-A933-4C21-A652-4A06D62CB740}" destId="{74E6D12B-B44E-4351-B8D1-70BA138A6866}" srcOrd="1" destOrd="0" presId="urn:microsoft.com/office/officeart/2008/layout/LinedList"/>
    <dgm:cxn modelId="{81FACFB7-FBC2-42D6-B171-37808DD636B5}" type="presParOf" srcId="{6CB02E4B-953A-4AE5-A631-3A102F13D515}" destId="{7B58A681-9114-4ECA-A666-837DE9CA091B}" srcOrd="8" destOrd="0" presId="urn:microsoft.com/office/officeart/2008/layout/LinedList"/>
    <dgm:cxn modelId="{CE441AC5-1ABE-4D29-818A-346DA95D2A6F}" type="presParOf" srcId="{6CB02E4B-953A-4AE5-A631-3A102F13D515}" destId="{E21D3921-24A3-4439-A64D-51BE1264A709}" srcOrd="9" destOrd="0" presId="urn:microsoft.com/office/officeart/2008/layout/LinedList"/>
    <dgm:cxn modelId="{2C87611C-09E0-49C5-896C-1CAD94A8F2FE}" type="presParOf" srcId="{E21D3921-24A3-4439-A64D-51BE1264A709}" destId="{5B2128EB-249F-4973-BCC8-850DF906A04A}" srcOrd="0" destOrd="0" presId="urn:microsoft.com/office/officeart/2008/layout/LinedList"/>
    <dgm:cxn modelId="{5D83D4AB-EAFB-4F0B-A8B1-4C137C791AFA}" type="presParOf" srcId="{E21D3921-24A3-4439-A64D-51BE1264A709}" destId="{7CA7281B-22AF-4E68-9D99-E5CC879122C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6D1280-A140-4264-AB19-06BD4527F7EE}" type="doc">
      <dgm:prSet loTypeId="urn:diagrams.loki3.com/BracketList" loCatId="list" qsTypeId="urn:microsoft.com/office/officeart/2005/8/quickstyle/simple2" qsCatId="simple" csTypeId="urn:microsoft.com/office/officeart/2005/8/colors/accent0_3" csCatId="mainScheme" phldr="1"/>
      <dgm:spPr/>
      <dgm:t>
        <a:bodyPr/>
        <a:lstStyle/>
        <a:p>
          <a:endParaRPr lang="en-US"/>
        </a:p>
      </dgm:t>
    </dgm:pt>
    <dgm:pt modelId="{8D199261-68C2-4B3F-88D9-C2780A31BD8C}">
      <dgm:prSet phldrT="[Text]"/>
      <dgm:spPr/>
      <dgm:t>
        <a:bodyPr/>
        <a:lstStyle/>
        <a:p>
          <a:pPr>
            <a:buFont typeface="Arial" panose="020B0604020202020204" pitchFamily="34" charset="0"/>
            <a:buChar char="•"/>
          </a:pPr>
          <a:r>
            <a:rPr lang="en-US" b="0" i="0"/>
            <a:t>AmeriCorps Disaster Response Teams (A-DRT)​ Grantees and NCCC</a:t>
          </a:r>
          <a:endParaRPr lang="en-US"/>
        </a:p>
      </dgm:t>
    </dgm:pt>
    <dgm:pt modelId="{8341F67A-C449-418E-AA39-AEE23E49F95C}" type="parTrans" cxnId="{1ABB46DF-7FD9-47C4-B650-95F74852CDE1}">
      <dgm:prSet/>
      <dgm:spPr/>
      <dgm:t>
        <a:bodyPr/>
        <a:lstStyle/>
        <a:p>
          <a:endParaRPr lang="en-US"/>
        </a:p>
      </dgm:t>
    </dgm:pt>
    <dgm:pt modelId="{3C839020-D002-4C87-B683-FFABFFDB16A9}" type="sibTrans" cxnId="{1ABB46DF-7FD9-47C4-B650-95F74852CDE1}">
      <dgm:prSet/>
      <dgm:spPr/>
      <dgm:t>
        <a:bodyPr/>
        <a:lstStyle/>
        <a:p>
          <a:endParaRPr lang="en-US"/>
        </a:p>
      </dgm:t>
    </dgm:pt>
    <dgm:pt modelId="{AE17B37C-C16E-46CC-A605-4E33132ED1EA}">
      <dgm:prSet phldrT="[Text]"/>
      <dgm:spPr/>
      <dgm:t>
        <a:bodyPr/>
        <a:lstStyle/>
        <a:p>
          <a:pPr>
            <a:buFont typeface="Arial" panose="020B0604020202020204" pitchFamily="34" charset="0"/>
            <a:buChar char="•"/>
          </a:pPr>
          <a:r>
            <a:rPr lang="en-US" b="1" i="0"/>
            <a:t>Overview:​</a:t>
          </a:r>
          <a:endParaRPr lang="en-US" b="1"/>
        </a:p>
      </dgm:t>
    </dgm:pt>
    <dgm:pt modelId="{CAA11669-9AFE-4014-81BC-EF9DCEC1B3A8}" type="parTrans" cxnId="{1A06065E-761E-43A6-B588-FD246120C44F}">
      <dgm:prSet/>
      <dgm:spPr/>
      <dgm:t>
        <a:bodyPr/>
        <a:lstStyle/>
        <a:p>
          <a:endParaRPr lang="en-US"/>
        </a:p>
      </dgm:t>
    </dgm:pt>
    <dgm:pt modelId="{B6021DB2-2725-4AF0-835B-2DBA2439FC62}" type="sibTrans" cxnId="{1A06065E-761E-43A6-B588-FD246120C44F}">
      <dgm:prSet/>
      <dgm:spPr/>
      <dgm:t>
        <a:bodyPr/>
        <a:lstStyle/>
        <a:p>
          <a:endParaRPr lang="en-US"/>
        </a:p>
      </dgm:t>
    </dgm:pt>
    <dgm:pt modelId="{4D09EE48-7D49-4134-BBD9-3DA29A697421}">
      <dgm:prSet/>
      <dgm:spPr/>
      <dgm:t>
        <a:bodyPr/>
        <a:lstStyle/>
        <a:p>
          <a:pPr>
            <a:buFont typeface="Arial" panose="020B0604020202020204" pitchFamily="34" charset="0"/>
            <a:buChar char="•"/>
          </a:pPr>
          <a:r>
            <a:rPr lang="en-US" b="0" i="0"/>
            <a:t>Current AmeriCorps programs with heightened focus on disaster services​</a:t>
          </a:r>
        </a:p>
      </dgm:t>
    </dgm:pt>
    <dgm:pt modelId="{4C9D6D7E-52BF-419E-8DD0-CCBAB301F10B}" type="parTrans" cxnId="{2ED304DA-4D99-49EA-B63D-F5B127647733}">
      <dgm:prSet/>
      <dgm:spPr/>
      <dgm:t>
        <a:bodyPr/>
        <a:lstStyle/>
        <a:p>
          <a:endParaRPr lang="en-US"/>
        </a:p>
      </dgm:t>
    </dgm:pt>
    <dgm:pt modelId="{6CB801DB-56AE-424D-ABD5-B8B118E0C0D9}" type="sibTrans" cxnId="{2ED304DA-4D99-49EA-B63D-F5B127647733}">
      <dgm:prSet/>
      <dgm:spPr/>
      <dgm:t>
        <a:bodyPr/>
        <a:lstStyle/>
        <a:p>
          <a:endParaRPr lang="en-US"/>
        </a:p>
      </dgm:t>
    </dgm:pt>
    <dgm:pt modelId="{B64357ED-BCA8-4889-9E8C-FEE7FB722AAB}">
      <dgm:prSet/>
      <dgm:spPr/>
      <dgm:t>
        <a:bodyPr/>
        <a:lstStyle/>
        <a:p>
          <a:pPr>
            <a:buFont typeface="Arial" panose="020B0604020202020204" pitchFamily="34" charset="0"/>
            <a:buChar char="•"/>
          </a:pPr>
          <a:r>
            <a:rPr lang="en-US" b="0" i="0"/>
            <a:t>Serve as nationally deployable resources​</a:t>
          </a:r>
        </a:p>
      </dgm:t>
    </dgm:pt>
    <dgm:pt modelId="{91300254-677F-4F4F-95D0-43E5B8887D66}" type="parTrans" cxnId="{75A5A421-2E42-41BD-923E-66B8AEC6782D}">
      <dgm:prSet/>
      <dgm:spPr/>
      <dgm:t>
        <a:bodyPr/>
        <a:lstStyle/>
        <a:p>
          <a:endParaRPr lang="en-US"/>
        </a:p>
      </dgm:t>
    </dgm:pt>
    <dgm:pt modelId="{4E5A0AB7-1761-4D8E-BFF3-BD89B296C31F}" type="sibTrans" cxnId="{75A5A421-2E42-41BD-923E-66B8AEC6782D}">
      <dgm:prSet/>
      <dgm:spPr/>
      <dgm:t>
        <a:bodyPr/>
        <a:lstStyle/>
        <a:p>
          <a:endParaRPr lang="en-US"/>
        </a:p>
      </dgm:t>
    </dgm:pt>
    <dgm:pt modelId="{C76B8E01-AD1C-4778-871E-227C2EED1759}">
      <dgm:prSet/>
      <dgm:spPr/>
      <dgm:t>
        <a:bodyPr/>
        <a:lstStyle/>
        <a:p>
          <a:pPr>
            <a:buFont typeface="Arial" panose="020B0604020202020204" pitchFamily="34" charset="0"/>
            <a:buChar char="•"/>
          </a:pPr>
          <a:r>
            <a:rPr lang="en-US" b="0" i="0"/>
            <a:t>Follow standard, established protocol in the field when deployed and are under the management of the CNCS Incident Command System​</a:t>
          </a:r>
        </a:p>
      </dgm:t>
    </dgm:pt>
    <dgm:pt modelId="{6DB31745-DB52-4D18-A11B-C6696BD8FA69}" type="parTrans" cxnId="{4B998EDD-A482-44DA-9F9A-AE13F25789DB}">
      <dgm:prSet/>
      <dgm:spPr/>
      <dgm:t>
        <a:bodyPr/>
        <a:lstStyle/>
        <a:p>
          <a:endParaRPr lang="en-US"/>
        </a:p>
      </dgm:t>
    </dgm:pt>
    <dgm:pt modelId="{E3207FF4-83E5-48E1-93F3-D6C12FEACDA5}" type="sibTrans" cxnId="{4B998EDD-A482-44DA-9F9A-AE13F25789DB}">
      <dgm:prSet/>
      <dgm:spPr/>
      <dgm:t>
        <a:bodyPr/>
        <a:lstStyle/>
        <a:p>
          <a:endParaRPr lang="en-US"/>
        </a:p>
      </dgm:t>
    </dgm:pt>
    <dgm:pt modelId="{64B45859-961A-4C49-A83E-D2A529018D41}">
      <dgm:prSet/>
      <dgm:spPr/>
      <dgm:t>
        <a:bodyPr/>
        <a:lstStyle/>
        <a:p>
          <a:pPr>
            <a:buFont typeface="Arial" panose="020B0604020202020204" pitchFamily="34" charset="0"/>
            <a:buChar char="•"/>
          </a:pPr>
          <a:r>
            <a:rPr lang="en-US" b="0" i="0"/>
            <a:t>Tactical ​</a:t>
          </a:r>
        </a:p>
      </dgm:t>
    </dgm:pt>
    <dgm:pt modelId="{2817A00F-484F-49C2-A3D3-63CF2A0E1760}" type="parTrans" cxnId="{6BCB920F-0985-47DC-A929-C5238E4A6C52}">
      <dgm:prSet/>
      <dgm:spPr/>
      <dgm:t>
        <a:bodyPr/>
        <a:lstStyle/>
        <a:p>
          <a:endParaRPr lang="en-US"/>
        </a:p>
      </dgm:t>
    </dgm:pt>
    <dgm:pt modelId="{E6B0E434-13A1-4873-8115-41142853DA72}" type="sibTrans" cxnId="{6BCB920F-0985-47DC-A929-C5238E4A6C52}">
      <dgm:prSet/>
      <dgm:spPr/>
      <dgm:t>
        <a:bodyPr/>
        <a:lstStyle/>
        <a:p>
          <a:endParaRPr lang="en-US"/>
        </a:p>
      </dgm:t>
    </dgm:pt>
    <dgm:pt modelId="{BBE09B01-4D4E-43A9-B3ED-838B76766A0F}">
      <dgm:prSet/>
      <dgm:spPr/>
      <dgm:t>
        <a:bodyPr/>
        <a:lstStyle/>
        <a:p>
          <a:pPr>
            <a:buFont typeface="Arial" panose="020B0604020202020204" pitchFamily="34" charset="0"/>
            <a:buChar char="•"/>
          </a:pPr>
          <a:r>
            <a:rPr lang="en-US" b="0" i="0"/>
            <a:t>Provide direct service support:​</a:t>
          </a:r>
        </a:p>
      </dgm:t>
    </dgm:pt>
    <dgm:pt modelId="{88218AEF-D247-4C94-847D-07648275535B}" type="parTrans" cxnId="{1AD17468-0705-4E4A-A03F-A301072CC0A1}">
      <dgm:prSet/>
      <dgm:spPr/>
      <dgm:t>
        <a:bodyPr/>
        <a:lstStyle/>
        <a:p>
          <a:endParaRPr lang="en-US"/>
        </a:p>
      </dgm:t>
    </dgm:pt>
    <dgm:pt modelId="{332726D4-BC50-4899-B6B1-8A90935C8E43}" type="sibTrans" cxnId="{1AD17468-0705-4E4A-A03F-A301072CC0A1}">
      <dgm:prSet/>
      <dgm:spPr/>
      <dgm:t>
        <a:bodyPr/>
        <a:lstStyle/>
        <a:p>
          <a:endParaRPr lang="en-US"/>
        </a:p>
      </dgm:t>
    </dgm:pt>
    <dgm:pt modelId="{252DE0FD-5134-4E8A-9A1C-786F3178F997}">
      <dgm:prSet/>
      <dgm:spPr/>
      <dgm:t>
        <a:bodyPr/>
        <a:lstStyle/>
        <a:p>
          <a:pPr>
            <a:buFont typeface="Arial" panose="020B0604020202020204" pitchFamily="34" charset="0"/>
            <a:buChar char="•"/>
          </a:pPr>
          <a:r>
            <a:rPr lang="en-US" b="0" i="0"/>
            <a:t>Volunteer and donations management​</a:t>
          </a:r>
        </a:p>
      </dgm:t>
    </dgm:pt>
    <dgm:pt modelId="{066A0FEE-E76E-414F-9111-181FFE8E7CD4}" type="parTrans" cxnId="{9BA9A2CC-D091-413C-9520-EADFCB2D2AC7}">
      <dgm:prSet/>
      <dgm:spPr/>
      <dgm:t>
        <a:bodyPr/>
        <a:lstStyle/>
        <a:p>
          <a:endParaRPr lang="en-US"/>
        </a:p>
      </dgm:t>
    </dgm:pt>
    <dgm:pt modelId="{4F7874E9-05C8-45CF-80D6-07A64D9FF1F2}" type="sibTrans" cxnId="{9BA9A2CC-D091-413C-9520-EADFCB2D2AC7}">
      <dgm:prSet/>
      <dgm:spPr/>
      <dgm:t>
        <a:bodyPr/>
        <a:lstStyle/>
        <a:p>
          <a:endParaRPr lang="en-US"/>
        </a:p>
      </dgm:t>
    </dgm:pt>
    <dgm:pt modelId="{51C733F1-C855-4A8C-B2DF-0A0B5B746724}">
      <dgm:prSet/>
      <dgm:spPr/>
      <dgm:t>
        <a:bodyPr/>
        <a:lstStyle/>
        <a:p>
          <a:pPr>
            <a:buFont typeface="Arial" panose="020B0604020202020204" pitchFamily="34" charset="0"/>
            <a:buChar char="•"/>
          </a:pPr>
          <a:r>
            <a:rPr lang="en-US" b="0" i="0"/>
            <a:t>Leadership​</a:t>
          </a:r>
        </a:p>
      </dgm:t>
    </dgm:pt>
    <dgm:pt modelId="{B01F8284-F001-4F14-8841-10B29651394E}" type="parTrans" cxnId="{5F36FBE6-0732-408C-B261-B778FD340410}">
      <dgm:prSet/>
      <dgm:spPr/>
      <dgm:t>
        <a:bodyPr/>
        <a:lstStyle/>
        <a:p>
          <a:endParaRPr lang="en-US"/>
        </a:p>
      </dgm:t>
    </dgm:pt>
    <dgm:pt modelId="{BCDAE38E-4284-4BDC-9F66-EE365C0589F3}" type="sibTrans" cxnId="{5F36FBE6-0732-408C-B261-B778FD340410}">
      <dgm:prSet/>
      <dgm:spPr/>
      <dgm:t>
        <a:bodyPr/>
        <a:lstStyle/>
        <a:p>
          <a:endParaRPr lang="en-US"/>
        </a:p>
      </dgm:t>
    </dgm:pt>
    <dgm:pt modelId="{B8141A1A-929F-46AE-9291-D8025F1EF19B}">
      <dgm:prSet/>
      <dgm:spPr/>
      <dgm:t>
        <a:bodyPr/>
        <a:lstStyle/>
        <a:p>
          <a:pPr>
            <a:buFont typeface="Arial" panose="020B0604020202020204" pitchFamily="34" charset="0"/>
            <a:buChar char="•"/>
          </a:pPr>
          <a:r>
            <a:rPr lang="en-US" b="0" i="0"/>
            <a:t>Capacity building​</a:t>
          </a:r>
        </a:p>
      </dgm:t>
    </dgm:pt>
    <dgm:pt modelId="{1D628842-9EDF-4B51-B2E2-2ACCFF1DD1E0}" type="parTrans" cxnId="{F2360D56-3127-45BB-8009-E22EE3284F8B}">
      <dgm:prSet/>
      <dgm:spPr/>
      <dgm:t>
        <a:bodyPr/>
        <a:lstStyle/>
        <a:p>
          <a:endParaRPr lang="en-US"/>
        </a:p>
      </dgm:t>
    </dgm:pt>
    <dgm:pt modelId="{3BB20077-9551-488B-92E9-D87E10DED084}" type="sibTrans" cxnId="{F2360D56-3127-45BB-8009-E22EE3284F8B}">
      <dgm:prSet/>
      <dgm:spPr/>
      <dgm:t>
        <a:bodyPr/>
        <a:lstStyle/>
        <a:p>
          <a:endParaRPr lang="en-US"/>
        </a:p>
      </dgm:t>
    </dgm:pt>
    <dgm:pt modelId="{2887FD4A-3C01-4CC6-BCD4-6145375AF1EF}">
      <dgm:prSet/>
      <dgm:spPr/>
      <dgm:t>
        <a:bodyPr/>
        <a:lstStyle/>
        <a:p>
          <a:pPr>
            <a:buFont typeface="Arial" panose="020B0604020202020204" pitchFamily="34" charset="0"/>
            <a:buChar char="•"/>
          </a:pPr>
          <a:r>
            <a:rPr lang="en-US" b="0" i="0"/>
            <a:t>Technical assistance​</a:t>
          </a:r>
        </a:p>
      </dgm:t>
    </dgm:pt>
    <dgm:pt modelId="{8E650697-8EE7-4B8C-8C37-A965A963A882}" type="parTrans" cxnId="{333F5BFF-B093-4664-98C7-3BEE3AE7C3F2}">
      <dgm:prSet/>
      <dgm:spPr/>
      <dgm:t>
        <a:bodyPr/>
        <a:lstStyle/>
        <a:p>
          <a:endParaRPr lang="en-US"/>
        </a:p>
      </dgm:t>
    </dgm:pt>
    <dgm:pt modelId="{E30CC4AB-D9AE-46E5-9729-ACB48A2EE371}" type="sibTrans" cxnId="{333F5BFF-B093-4664-98C7-3BEE3AE7C3F2}">
      <dgm:prSet/>
      <dgm:spPr/>
      <dgm:t>
        <a:bodyPr/>
        <a:lstStyle/>
        <a:p>
          <a:endParaRPr lang="en-US"/>
        </a:p>
      </dgm:t>
    </dgm:pt>
    <dgm:pt modelId="{9234AEEC-B11B-4B12-AEAA-97FFC714A95F}">
      <dgm:prSet/>
      <dgm:spPr/>
      <dgm:t>
        <a:bodyPr/>
        <a:lstStyle/>
        <a:p>
          <a:pPr>
            <a:buFont typeface="Arial" panose="020B0604020202020204" pitchFamily="34" charset="0"/>
            <a:buChar char="•"/>
          </a:pPr>
          <a:r>
            <a:rPr lang="en-US" b="0" i="0"/>
            <a:t>Direct Field work: mucking/gutting/debris removal/shelter assistance/ etc.​</a:t>
          </a:r>
        </a:p>
      </dgm:t>
    </dgm:pt>
    <dgm:pt modelId="{DA00BEE7-F227-41CC-B673-A237E4CD51E9}" type="parTrans" cxnId="{3169B519-9110-4BA1-98C0-7D17C67128C3}">
      <dgm:prSet/>
      <dgm:spPr/>
      <dgm:t>
        <a:bodyPr/>
        <a:lstStyle/>
        <a:p>
          <a:endParaRPr lang="en-US"/>
        </a:p>
      </dgm:t>
    </dgm:pt>
    <dgm:pt modelId="{3D4F0532-9FE9-4871-AE2D-354FD59ED629}" type="sibTrans" cxnId="{3169B519-9110-4BA1-98C0-7D17C67128C3}">
      <dgm:prSet/>
      <dgm:spPr/>
      <dgm:t>
        <a:bodyPr/>
        <a:lstStyle/>
        <a:p>
          <a:endParaRPr lang="en-US"/>
        </a:p>
      </dgm:t>
    </dgm:pt>
    <dgm:pt modelId="{943E4604-3C47-4005-8FC4-5D980AABA73B}">
      <dgm:prSet/>
      <dgm:spPr/>
      <dgm:t>
        <a:bodyPr/>
        <a:lstStyle/>
        <a:p>
          <a:pPr>
            <a:buFont typeface="Arial" panose="020B0604020202020204" pitchFamily="34" charset="0"/>
            <a:buChar char="•"/>
          </a:pPr>
          <a:r>
            <a:rPr lang="en-US" b="0" i="0"/>
            <a:t>​</a:t>
          </a:r>
        </a:p>
      </dgm:t>
    </dgm:pt>
    <dgm:pt modelId="{24153A45-47E3-4CF2-8706-A75106DA52E5}" type="parTrans" cxnId="{0048645B-B51D-496F-AFCD-FF75750AD965}">
      <dgm:prSet/>
      <dgm:spPr/>
      <dgm:t>
        <a:bodyPr/>
        <a:lstStyle/>
        <a:p>
          <a:endParaRPr lang="en-US"/>
        </a:p>
      </dgm:t>
    </dgm:pt>
    <dgm:pt modelId="{3D565AB1-0499-48E3-BBFA-31875B2B2329}" type="sibTrans" cxnId="{0048645B-B51D-496F-AFCD-FF75750AD965}">
      <dgm:prSet/>
      <dgm:spPr/>
      <dgm:t>
        <a:bodyPr/>
        <a:lstStyle/>
        <a:p>
          <a:endParaRPr lang="en-US"/>
        </a:p>
      </dgm:t>
    </dgm:pt>
    <dgm:pt modelId="{4384E242-50EA-4633-A124-816F16946199}" type="pres">
      <dgm:prSet presAssocID="{D76D1280-A140-4264-AB19-06BD4527F7EE}" presName="Name0" presStyleCnt="0">
        <dgm:presLayoutVars>
          <dgm:dir/>
          <dgm:animLvl val="lvl"/>
          <dgm:resizeHandles val="exact"/>
        </dgm:presLayoutVars>
      </dgm:prSet>
      <dgm:spPr/>
    </dgm:pt>
    <dgm:pt modelId="{3320C986-EF4B-4621-924E-4DD0B12A8EED}" type="pres">
      <dgm:prSet presAssocID="{8D199261-68C2-4B3F-88D9-C2780A31BD8C}" presName="linNode" presStyleCnt="0"/>
      <dgm:spPr/>
    </dgm:pt>
    <dgm:pt modelId="{84B7C07F-E035-40E5-91E0-0F75D336DB68}" type="pres">
      <dgm:prSet presAssocID="{8D199261-68C2-4B3F-88D9-C2780A31BD8C}" presName="parTx" presStyleLbl="revTx" presStyleIdx="0" presStyleCnt="1">
        <dgm:presLayoutVars>
          <dgm:chMax val="1"/>
          <dgm:bulletEnabled val="1"/>
        </dgm:presLayoutVars>
      </dgm:prSet>
      <dgm:spPr/>
    </dgm:pt>
    <dgm:pt modelId="{20F52023-F0D0-4E73-8304-EC218FB99832}" type="pres">
      <dgm:prSet presAssocID="{8D199261-68C2-4B3F-88D9-C2780A31BD8C}" presName="bracket" presStyleLbl="parChTrans1D1" presStyleIdx="0" presStyleCnt="1"/>
      <dgm:spPr/>
    </dgm:pt>
    <dgm:pt modelId="{7308F774-62E9-4925-BBF3-A49BFBD33931}" type="pres">
      <dgm:prSet presAssocID="{8D199261-68C2-4B3F-88D9-C2780A31BD8C}" presName="spH" presStyleCnt="0"/>
      <dgm:spPr/>
    </dgm:pt>
    <dgm:pt modelId="{F4DA188F-D4DF-4EEF-8E8D-969424A34063}" type="pres">
      <dgm:prSet presAssocID="{8D199261-68C2-4B3F-88D9-C2780A31BD8C}" presName="desTx" presStyleLbl="node1" presStyleIdx="0" presStyleCnt="1">
        <dgm:presLayoutVars>
          <dgm:bulletEnabled val="1"/>
        </dgm:presLayoutVars>
      </dgm:prSet>
      <dgm:spPr/>
    </dgm:pt>
  </dgm:ptLst>
  <dgm:cxnLst>
    <dgm:cxn modelId="{7FA75202-2B32-4DDF-BE59-465DBF307291}" type="presOf" srcId="{2887FD4A-3C01-4CC6-BCD4-6145375AF1EF}" destId="{F4DA188F-D4DF-4EEF-8E8D-969424A34063}" srcOrd="0" destOrd="9" presId="urn:diagrams.loki3.com/BracketList"/>
    <dgm:cxn modelId="{46EABE04-7C6C-45C4-81D7-9E32AB52B9CF}" type="presOf" srcId="{252DE0FD-5134-4E8A-9A1C-786F3178F997}" destId="{F4DA188F-D4DF-4EEF-8E8D-969424A34063}" srcOrd="0" destOrd="6" presId="urn:diagrams.loki3.com/BracketList"/>
    <dgm:cxn modelId="{E2B05406-D11A-409F-8453-36CDFE002B7A}" type="presOf" srcId="{64B45859-961A-4C49-A83E-D2A529018D41}" destId="{F4DA188F-D4DF-4EEF-8E8D-969424A34063}" srcOrd="0" destOrd="4" presId="urn:diagrams.loki3.com/BracketList"/>
    <dgm:cxn modelId="{9120BE06-5D3C-4475-8657-B8B56E64557E}" type="presOf" srcId="{D76D1280-A140-4264-AB19-06BD4527F7EE}" destId="{4384E242-50EA-4633-A124-816F16946199}" srcOrd="0" destOrd="0" presId="urn:diagrams.loki3.com/BracketList"/>
    <dgm:cxn modelId="{6BCB920F-0985-47DC-A929-C5238E4A6C52}" srcId="{8D199261-68C2-4B3F-88D9-C2780A31BD8C}" destId="{64B45859-961A-4C49-A83E-D2A529018D41}" srcOrd="4" destOrd="0" parTransId="{2817A00F-484F-49C2-A3D3-63CF2A0E1760}" sibTransId="{E6B0E434-13A1-4873-8115-41142853DA72}"/>
    <dgm:cxn modelId="{3169B519-9110-4BA1-98C0-7D17C67128C3}" srcId="{8D199261-68C2-4B3F-88D9-C2780A31BD8C}" destId="{9234AEEC-B11B-4B12-AEAA-97FFC714A95F}" srcOrd="10" destOrd="0" parTransId="{DA00BEE7-F227-41CC-B673-A237E4CD51E9}" sibTransId="{3D4F0532-9FE9-4871-AE2D-354FD59ED629}"/>
    <dgm:cxn modelId="{75A5A421-2E42-41BD-923E-66B8AEC6782D}" srcId="{8D199261-68C2-4B3F-88D9-C2780A31BD8C}" destId="{B64357ED-BCA8-4889-9E8C-FEE7FB722AAB}" srcOrd="2" destOrd="0" parTransId="{91300254-677F-4F4F-95D0-43E5B8887D66}" sibTransId="{4E5A0AB7-1761-4D8E-BFF3-BD89B296C31F}"/>
    <dgm:cxn modelId="{47A8B52C-4B4A-4597-A42E-ACF25BF4DC3A}" type="presOf" srcId="{943E4604-3C47-4005-8FC4-5D980AABA73B}" destId="{F4DA188F-D4DF-4EEF-8E8D-969424A34063}" srcOrd="0" destOrd="11" presId="urn:diagrams.loki3.com/BracketList"/>
    <dgm:cxn modelId="{0048645B-B51D-496F-AFCD-FF75750AD965}" srcId="{8D199261-68C2-4B3F-88D9-C2780A31BD8C}" destId="{943E4604-3C47-4005-8FC4-5D980AABA73B}" srcOrd="11" destOrd="0" parTransId="{24153A45-47E3-4CF2-8706-A75106DA52E5}" sibTransId="{3D565AB1-0499-48E3-BBFA-31875B2B2329}"/>
    <dgm:cxn modelId="{5C9C135C-F2FC-4D57-9074-53F1E1C6E933}" type="presOf" srcId="{B8141A1A-929F-46AE-9291-D8025F1EF19B}" destId="{F4DA188F-D4DF-4EEF-8E8D-969424A34063}" srcOrd="0" destOrd="8" presId="urn:diagrams.loki3.com/BracketList"/>
    <dgm:cxn modelId="{1A06065E-761E-43A6-B588-FD246120C44F}" srcId="{8D199261-68C2-4B3F-88D9-C2780A31BD8C}" destId="{AE17B37C-C16E-46CC-A605-4E33132ED1EA}" srcOrd="0" destOrd="0" parTransId="{CAA11669-9AFE-4014-81BC-EF9DCEC1B3A8}" sibTransId="{B6021DB2-2725-4AF0-835B-2DBA2439FC62}"/>
    <dgm:cxn modelId="{7868FE64-C6C4-4EE1-929A-C305088B2152}" type="presOf" srcId="{8D199261-68C2-4B3F-88D9-C2780A31BD8C}" destId="{84B7C07F-E035-40E5-91E0-0F75D336DB68}" srcOrd="0" destOrd="0" presId="urn:diagrams.loki3.com/BracketList"/>
    <dgm:cxn modelId="{685E3F45-C070-4BCA-A4D0-F2CA8784483C}" type="presOf" srcId="{4D09EE48-7D49-4134-BBD9-3DA29A697421}" destId="{F4DA188F-D4DF-4EEF-8E8D-969424A34063}" srcOrd="0" destOrd="1" presId="urn:diagrams.loki3.com/BracketList"/>
    <dgm:cxn modelId="{1AD17468-0705-4E4A-A03F-A301072CC0A1}" srcId="{8D199261-68C2-4B3F-88D9-C2780A31BD8C}" destId="{BBE09B01-4D4E-43A9-B3ED-838B76766A0F}" srcOrd="5" destOrd="0" parTransId="{88218AEF-D247-4C94-847D-07648275535B}" sibTransId="{332726D4-BC50-4899-B6B1-8A90935C8E43}"/>
    <dgm:cxn modelId="{F2360D56-3127-45BB-8009-E22EE3284F8B}" srcId="{8D199261-68C2-4B3F-88D9-C2780A31BD8C}" destId="{B8141A1A-929F-46AE-9291-D8025F1EF19B}" srcOrd="8" destOrd="0" parTransId="{1D628842-9EDF-4B51-B2E2-2ACCFF1DD1E0}" sibTransId="{3BB20077-9551-488B-92E9-D87E10DED084}"/>
    <dgm:cxn modelId="{6CC69A8B-4BBA-4516-80B2-9AC17C741FB5}" type="presOf" srcId="{C76B8E01-AD1C-4778-871E-227C2EED1759}" destId="{F4DA188F-D4DF-4EEF-8E8D-969424A34063}" srcOrd="0" destOrd="3" presId="urn:diagrams.loki3.com/BracketList"/>
    <dgm:cxn modelId="{E5391293-A629-4B49-8BFE-5BBAE7A83579}" type="presOf" srcId="{B64357ED-BCA8-4889-9E8C-FEE7FB722AAB}" destId="{F4DA188F-D4DF-4EEF-8E8D-969424A34063}" srcOrd="0" destOrd="2" presId="urn:diagrams.loki3.com/BracketList"/>
    <dgm:cxn modelId="{4646729D-5D53-46D6-9A1A-C32F41A9CE49}" type="presOf" srcId="{BBE09B01-4D4E-43A9-B3ED-838B76766A0F}" destId="{F4DA188F-D4DF-4EEF-8E8D-969424A34063}" srcOrd="0" destOrd="5" presId="urn:diagrams.loki3.com/BracketList"/>
    <dgm:cxn modelId="{DCC033A9-77F5-4729-8644-2715DECD25C2}" type="presOf" srcId="{51C733F1-C855-4A8C-B2DF-0A0B5B746724}" destId="{F4DA188F-D4DF-4EEF-8E8D-969424A34063}" srcOrd="0" destOrd="7" presId="urn:diagrams.loki3.com/BracketList"/>
    <dgm:cxn modelId="{9BA9A2CC-D091-413C-9520-EADFCB2D2AC7}" srcId="{8D199261-68C2-4B3F-88D9-C2780A31BD8C}" destId="{252DE0FD-5134-4E8A-9A1C-786F3178F997}" srcOrd="6" destOrd="0" parTransId="{066A0FEE-E76E-414F-9111-181FFE8E7CD4}" sibTransId="{4F7874E9-05C8-45CF-80D6-07A64D9FF1F2}"/>
    <dgm:cxn modelId="{2ED304DA-4D99-49EA-B63D-F5B127647733}" srcId="{8D199261-68C2-4B3F-88D9-C2780A31BD8C}" destId="{4D09EE48-7D49-4134-BBD9-3DA29A697421}" srcOrd="1" destOrd="0" parTransId="{4C9D6D7E-52BF-419E-8DD0-CCBAB301F10B}" sibTransId="{6CB801DB-56AE-424D-ABD5-B8B118E0C0D9}"/>
    <dgm:cxn modelId="{4B998EDD-A482-44DA-9F9A-AE13F25789DB}" srcId="{8D199261-68C2-4B3F-88D9-C2780A31BD8C}" destId="{C76B8E01-AD1C-4778-871E-227C2EED1759}" srcOrd="3" destOrd="0" parTransId="{6DB31745-DB52-4D18-A11B-C6696BD8FA69}" sibTransId="{E3207FF4-83E5-48E1-93F3-D6C12FEACDA5}"/>
    <dgm:cxn modelId="{1ABB46DF-7FD9-47C4-B650-95F74852CDE1}" srcId="{D76D1280-A140-4264-AB19-06BD4527F7EE}" destId="{8D199261-68C2-4B3F-88D9-C2780A31BD8C}" srcOrd="0" destOrd="0" parTransId="{8341F67A-C449-418E-AA39-AEE23E49F95C}" sibTransId="{3C839020-D002-4C87-B683-FFABFFDB16A9}"/>
    <dgm:cxn modelId="{5F36FBE6-0732-408C-B261-B778FD340410}" srcId="{8D199261-68C2-4B3F-88D9-C2780A31BD8C}" destId="{51C733F1-C855-4A8C-B2DF-0A0B5B746724}" srcOrd="7" destOrd="0" parTransId="{B01F8284-F001-4F14-8841-10B29651394E}" sibTransId="{BCDAE38E-4284-4BDC-9F66-EE365C0589F3}"/>
    <dgm:cxn modelId="{F1838FE8-C476-429C-AC10-A108CCD5BA4B}" type="presOf" srcId="{AE17B37C-C16E-46CC-A605-4E33132ED1EA}" destId="{F4DA188F-D4DF-4EEF-8E8D-969424A34063}" srcOrd="0" destOrd="0" presId="urn:diagrams.loki3.com/BracketList"/>
    <dgm:cxn modelId="{0029AEEE-D744-4A61-886C-C7A8FF96C848}" type="presOf" srcId="{9234AEEC-B11B-4B12-AEAA-97FFC714A95F}" destId="{F4DA188F-D4DF-4EEF-8E8D-969424A34063}" srcOrd="0" destOrd="10" presId="urn:diagrams.loki3.com/BracketList"/>
    <dgm:cxn modelId="{333F5BFF-B093-4664-98C7-3BEE3AE7C3F2}" srcId="{8D199261-68C2-4B3F-88D9-C2780A31BD8C}" destId="{2887FD4A-3C01-4CC6-BCD4-6145375AF1EF}" srcOrd="9" destOrd="0" parTransId="{8E650697-8EE7-4B8C-8C37-A965A963A882}" sibTransId="{E30CC4AB-D9AE-46E5-9729-ACB48A2EE371}"/>
    <dgm:cxn modelId="{34BF74C1-5706-448B-936F-04B06D519AD8}" type="presParOf" srcId="{4384E242-50EA-4633-A124-816F16946199}" destId="{3320C986-EF4B-4621-924E-4DD0B12A8EED}" srcOrd="0" destOrd="0" presId="urn:diagrams.loki3.com/BracketList"/>
    <dgm:cxn modelId="{6362670D-EE36-4B30-AA65-4753DDB66853}" type="presParOf" srcId="{3320C986-EF4B-4621-924E-4DD0B12A8EED}" destId="{84B7C07F-E035-40E5-91E0-0F75D336DB68}" srcOrd="0" destOrd="0" presId="urn:diagrams.loki3.com/BracketList"/>
    <dgm:cxn modelId="{B1075796-51B1-440D-ABFD-DBEB3B444BEE}" type="presParOf" srcId="{3320C986-EF4B-4621-924E-4DD0B12A8EED}" destId="{20F52023-F0D0-4E73-8304-EC218FB99832}" srcOrd="1" destOrd="0" presId="urn:diagrams.loki3.com/BracketList"/>
    <dgm:cxn modelId="{4FDC7357-1E9B-4F44-986E-564C4A0737C0}" type="presParOf" srcId="{3320C986-EF4B-4621-924E-4DD0B12A8EED}" destId="{7308F774-62E9-4925-BBF3-A49BFBD33931}" srcOrd="2" destOrd="0" presId="urn:diagrams.loki3.com/BracketList"/>
    <dgm:cxn modelId="{B8DE1650-2215-42FE-99E1-845B8C9ACAD1}" type="presParOf" srcId="{3320C986-EF4B-4621-924E-4DD0B12A8EED}" destId="{F4DA188F-D4DF-4EEF-8E8D-969424A34063}"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DA8F9E-6FE8-4738-820B-2E9765D4C652}"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D0F16C06-683E-4ADD-B79B-FCF3E48083E1}">
      <dgm:prSet/>
      <dgm:spPr/>
      <dgm:t>
        <a:bodyPr/>
        <a:lstStyle/>
        <a:p>
          <a:r>
            <a:rPr lang="en-US"/>
            <a:t>Communication​​​​</a:t>
          </a:r>
        </a:p>
      </dgm:t>
    </dgm:pt>
    <dgm:pt modelId="{6ECCAFF9-92BD-4627-B43B-EB2A8635FFE5}" type="parTrans" cxnId="{9B7FEEF5-F9BB-4CDA-981D-0A2BEF0DC6B6}">
      <dgm:prSet/>
      <dgm:spPr/>
      <dgm:t>
        <a:bodyPr/>
        <a:lstStyle/>
        <a:p>
          <a:endParaRPr lang="en-US"/>
        </a:p>
      </dgm:t>
    </dgm:pt>
    <dgm:pt modelId="{C3DC91EA-1460-4ABA-83FB-78E054538637}" type="sibTrans" cxnId="{9B7FEEF5-F9BB-4CDA-981D-0A2BEF0DC6B6}">
      <dgm:prSet/>
      <dgm:spPr/>
      <dgm:t>
        <a:bodyPr/>
        <a:lstStyle/>
        <a:p>
          <a:endParaRPr lang="en-US"/>
        </a:p>
      </dgm:t>
    </dgm:pt>
    <dgm:pt modelId="{76D6A2D7-7D50-461F-8663-7971D991012E}">
      <dgm:prSet/>
      <dgm:spPr/>
      <dgm:t>
        <a:bodyPr/>
        <a:lstStyle/>
        <a:p>
          <a:r>
            <a:rPr lang="en-US"/>
            <a:t>Donations Management​​​​</a:t>
          </a:r>
        </a:p>
      </dgm:t>
    </dgm:pt>
    <dgm:pt modelId="{CAA4A669-DD17-461A-8B20-855CD065D28F}" type="parTrans" cxnId="{4D748624-2079-423E-8F96-7680060B08BC}">
      <dgm:prSet/>
      <dgm:spPr/>
      <dgm:t>
        <a:bodyPr/>
        <a:lstStyle/>
        <a:p>
          <a:endParaRPr lang="en-US"/>
        </a:p>
      </dgm:t>
    </dgm:pt>
    <dgm:pt modelId="{B32C0412-9506-4EC8-9CCB-CF26F39A6262}" type="sibTrans" cxnId="{4D748624-2079-423E-8F96-7680060B08BC}">
      <dgm:prSet/>
      <dgm:spPr/>
      <dgm:t>
        <a:bodyPr/>
        <a:lstStyle/>
        <a:p>
          <a:endParaRPr lang="en-US"/>
        </a:p>
      </dgm:t>
    </dgm:pt>
    <dgm:pt modelId="{0C6F80F8-1690-47A5-AFAF-2760B62EB2F9}">
      <dgm:prSet/>
      <dgm:spPr/>
      <dgm:t>
        <a:bodyPr/>
        <a:lstStyle/>
        <a:p>
          <a:r>
            <a:rPr lang="en-US"/>
            <a:t>Emergency Assistance​​​​</a:t>
          </a:r>
        </a:p>
      </dgm:t>
    </dgm:pt>
    <dgm:pt modelId="{9B217E0D-2254-420D-B7DA-F92B18BE4003}" type="parTrans" cxnId="{05B8175C-7786-49B7-9E84-0CDD16173DCE}">
      <dgm:prSet/>
      <dgm:spPr/>
      <dgm:t>
        <a:bodyPr/>
        <a:lstStyle/>
        <a:p>
          <a:endParaRPr lang="en-US"/>
        </a:p>
      </dgm:t>
    </dgm:pt>
    <dgm:pt modelId="{53F57667-D6A0-4895-B46A-D044117ECA0F}" type="sibTrans" cxnId="{05B8175C-7786-49B7-9E84-0CDD16173DCE}">
      <dgm:prSet/>
      <dgm:spPr/>
      <dgm:t>
        <a:bodyPr/>
        <a:lstStyle/>
        <a:p>
          <a:endParaRPr lang="en-US"/>
        </a:p>
      </dgm:t>
    </dgm:pt>
    <dgm:pt modelId="{E8A6F842-42D8-4926-8B13-CDC45F30EE16}">
      <dgm:prSet/>
      <dgm:spPr/>
      <dgm:t>
        <a:bodyPr/>
        <a:lstStyle/>
        <a:p>
          <a:r>
            <a:rPr lang="en-US"/>
            <a:t>Emotional, Mental and Spiritual Care​​​​</a:t>
          </a:r>
        </a:p>
      </dgm:t>
    </dgm:pt>
    <dgm:pt modelId="{D1A27FBE-46C7-48D9-8FBA-565B003A8CBD}" type="parTrans" cxnId="{E8CBF4AA-B6ED-42D7-8031-E46D3FF90495}">
      <dgm:prSet/>
      <dgm:spPr/>
      <dgm:t>
        <a:bodyPr/>
        <a:lstStyle/>
        <a:p>
          <a:endParaRPr lang="en-US"/>
        </a:p>
      </dgm:t>
    </dgm:pt>
    <dgm:pt modelId="{4E50F95F-A57A-4A13-AED5-5AB7FB2E33AD}" type="sibTrans" cxnId="{E8CBF4AA-B6ED-42D7-8031-E46D3FF90495}">
      <dgm:prSet/>
      <dgm:spPr/>
      <dgm:t>
        <a:bodyPr/>
        <a:lstStyle/>
        <a:p>
          <a:endParaRPr lang="en-US"/>
        </a:p>
      </dgm:t>
    </dgm:pt>
    <dgm:pt modelId="{AD9BE1BE-70D1-485C-B36E-678D245898A9}">
      <dgm:prSet/>
      <dgm:spPr/>
      <dgm:t>
        <a:bodyPr/>
        <a:lstStyle/>
        <a:p>
          <a:r>
            <a:rPr lang="en-US"/>
            <a:t>Volunteer Coordination​​​​</a:t>
          </a:r>
        </a:p>
      </dgm:t>
    </dgm:pt>
    <dgm:pt modelId="{6EDC001A-FD99-44C6-9ADF-778F1B9D165C}" type="parTrans" cxnId="{6B56D172-4036-4334-BE89-B015AEFEE9B2}">
      <dgm:prSet/>
      <dgm:spPr/>
      <dgm:t>
        <a:bodyPr/>
        <a:lstStyle/>
        <a:p>
          <a:endParaRPr lang="en-US"/>
        </a:p>
      </dgm:t>
    </dgm:pt>
    <dgm:pt modelId="{39280716-0471-4995-A9BB-F73589DB1EB8}" type="sibTrans" cxnId="{6B56D172-4036-4334-BE89-B015AEFEE9B2}">
      <dgm:prSet/>
      <dgm:spPr/>
      <dgm:t>
        <a:bodyPr/>
        <a:lstStyle/>
        <a:p>
          <a:endParaRPr lang="en-US"/>
        </a:p>
      </dgm:t>
    </dgm:pt>
    <dgm:pt modelId="{591F2340-D5C4-4C2E-AD60-E1C95F11C711}">
      <dgm:prSet/>
      <dgm:spPr/>
      <dgm:t>
        <a:bodyPr/>
        <a:lstStyle/>
        <a:p>
          <a:r>
            <a:rPr lang="en-US"/>
            <a:t>Financial/Resource Assistance​​​​</a:t>
          </a:r>
        </a:p>
      </dgm:t>
    </dgm:pt>
    <dgm:pt modelId="{9AFDD4B6-3629-4FCF-BE92-3B34EC681E3C}" type="parTrans" cxnId="{410CB960-EAE8-4FC8-85D3-EECAE8DDD516}">
      <dgm:prSet/>
      <dgm:spPr/>
      <dgm:t>
        <a:bodyPr/>
        <a:lstStyle/>
        <a:p>
          <a:endParaRPr lang="en-US"/>
        </a:p>
      </dgm:t>
    </dgm:pt>
    <dgm:pt modelId="{C64EE947-C93B-40AA-92F2-9C1329041BC7}" type="sibTrans" cxnId="{410CB960-EAE8-4FC8-85D3-EECAE8DDD516}">
      <dgm:prSet/>
      <dgm:spPr/>
      <dgm:t>
        <a:bodyPr/>
        <a:lstStyle/>
        <a:p>
          <a:endParaRPr lang="en-US"/>
        </a:p>
      </dgm:t>
    </dgm:pt>
    <dgm:pt modelId="{10A89DD9-F56D-4A28-9448-8F8091532C33}">
      <dgm:prSet/>
      <dgm:spPr/>
      <dgm:t>
        <a:bodyPr/>
        <a:lstStyle/>
        <a:p>
          <a:r>
            <a:rPr lang="en-US"/>
            <a:t>Mass Care</a:t>
          </a:r>
        </a:p>
      </dgm:t>
    </dgm:pt>
    <dgm:pt modelId="{C96E4E61-A8B2-4D4B-8935-9CF6333DAFE2}" type="parTrans" cxnId="{A0BFD180-7EF2-450A-A95E-ADC5EAEA7EA6}">
      <dgm:prSet/>
      <dgm:spPr/>
      <dgm:t>
        <a:bodyPr/>
        <a:lstStyle/>
        <a:p>
          <a:endParaRPr lang="en-US"/>
        </a:p>
      </dgm:t>
    </dgm:pt>
    <dgm:pt modelId="{36583C3B-F54D-4386-9700-C417649AD834}" type="sibTrans" cxnId="{A0BFD180-7EF2-450A-A95E-ADC5EAEA7EA6}">
      <dgm:prSet/>
      <dgm:spPr/>
      <dgm:t>
        <a:bodyPr/>
        <a:lstStyle/>
        <a:p>
          <a:endParaRPr lang="en-US"/>
        </a:p>
      </dgm:t>
    </dgm:pt>
    <dgm:pt modelId="{F30C1907-22FE-4A22-9A64-35242471F913}" type="pres">
      <dgm:prSet presAssocID="{AFDA8F9E-6FE8-4738-820B-2E9765D4C652}" presName="Name0" presStyleCnt="0">
        <dgm:presLayoutVars>
          <dgm:dir/>
          <dgm:animLvl val="lvl"/>
          <dgm:resizeHandles val="exact"/>
        </dgm:presLayoutVars>
      </dgm:prSet>
      <dgm:spPr/>
    </dgm:pt>
    <dgm:pt modelId="{5D40DEDE-1BAD-49C9-9831-B1AB7D7C9F62}" type="pres">
      <dgm:prSet presAssocID="{D0F16C06-683E-4ADD-B79B-FCF3E48083E1}" presName="linNode" presStyleCnt="0"/>
      <dgm:spPr/>
    </dgm:pt>
    <dgm:pt modelId="{5DE78D6D-668B-443E-A431-8CE6A8E0BF16}" type="pres">
      <dgm:prSet presAssocID="{D0F16C06-683E-4ADD-B79B-FCF3E48083E1}" presName="parentText" presStyleLbl="node1" presStyleIdx="0" presStyleCnt="7">
        <dgm:presLayoutVars>
          <dgm:chMax val="1"/>
          <dgm:bulletEnabled val="1"/>
        </dgm:presLayoutVars>
      </dgm:prSet>
      <dgm:spPr/>
    </dgm:pt>
    <dgm:pt modelId="{D21C92F0-0D74-4ECA-AE17-DE84406F6AC2}" type="pres">
      <dgm:prSet presAssocID="{C3DC91EA-1460-4ABA-83FB-78E054538637}" presName="sp" presStyleCnt="0"/>
      <dgm:spPr/>
    </dgm:pt>
    <dgm:pt modelId="{630DAE60-E237-44A7-8C95-73CBE572341F}" type="pres">
      <dgm:prSet presAssocID="{76D6A2D7-7D50-461F-8663-7971D991012E}" presName="linNode" presStyleCnt="0"/>
      <dgm:spPr/>
    </dgm:pt>
    <dgm:pt modelId="{0B6FFFEB-9790-4C98-8525-6BD32F71CC27}" type="pres">
      <dgm:prSet presAssocID="{76D6A2D7-7D50-461F-8663-7971D991012E}" presName="parentText" presStyleLbl="node1" presStyleIdx="1" presStyleCnt="7">
        <dgm:presLayoutVars>
          <dgm:chMax val="1"/>
          <dgm:bulletEnabled val="1"/>
        </dgm:presLayoutVars>
      </dgm:prSet>
      <dgm:spPr/>
    </dgm:pt>
    <dgm:pt modelId="{B56ECA59-8A0E-486C-8822-A81EAFA91E90}" type="pres">
      <dgm:prSet presAssocID="{B32C0412-9506-4EC8-9CCB-CF26F39A6262}" presName="sp" presStyleCnt="0"/>
      <dgm:spPr/>
    </dgm:pt>
    <dgm:pt modelId="{205DCCA7-6DE2-498D-B879-85423F27D9C9}" type="pres">
      <dgm:prSet presAssocID="{0C6F80F8-1690-47A5-AFAF-2760B62EB2F9}" presName="linNode" presStyleCnt="0"/>
      <dgm:spPr/>
    </dgm:pt>
    <dgm:pt modelId="{4FD0A7B9-BE63-4620-8422-AA5E6436A8F2}" type="pres">
      <dgm:prSet presAssocID="{0C6F80F8-1690-47A5-AFAF-2760B62EB2F9}" presName="parentText" presStyleLbl="node1" presStyleIdx="2" presStyleCnt="7">
        <dgm:presLayoutVars>
          <dgm:chMax val="1"/>
          <dgm:bulletEnabled val="1"/>
        </dgm:presLayoutVars>
      </dgm:prSet>
      <dgm:spPr/>
    </dgm:pt>
    <dgm:pt modelId="{FC46DB9D-38A9-40AC-A288-11A4ADC1EC84}" type="pres">
      <dgm:prSet presAssocID="{53F57667-D6A0-4895-B46A-D044117ECA0F}" presName="sp" presStyleCnt="0"/>
      <dgm:spPr/>
    </dgm:pt>
    <dgm:pt modelId="{0A5106F4-E560-4F9D-B441-CA652417F64F}" type="pres">
      <dgm:prSet presAssocID="{E8A6F842-42D8-4926-8B13-CDC45F30EE16}" presName="linNode" presStyleCnt="0"/>
      <dgm:spPr/>
    </dgm:pt>
    <dgm:pt modelId="{FB074B13-36EE-4656-998E-1BCE0101A532}" type="pres">
      <dgm:prSet presAssocID="{E8A6F842-42D8-4926-8B13-CDC45F30EE16}" presName="parentText" presStyleLbl="node1" presStyleIdx="3" presStyleCnt="7">
        <dgm:presLayoutVars>
          <dgm:chMax val="1"/>
          <dgm:bulletEnabled val="1"/>
        </dgm:presLayoutVars>
      </dgm:prSet>
      <dgm:spPr/>
    </dgm:pt>
    <dgm:pt modelId="{44B7A8B9-0B5D-4B24-A69F-1FFA6204B9A6}" type="pres">
      <dgm:prSet presAssocID="{4E50F95F-A57A-4A13-AED5-5AB7FB2E33AD}" presName="sp" presStyleCnt="0"/>
      <dgm:spPr/>
    </dgm:pt>
    <dgm:pt modelId="{4630AF8C-350F-4D7B-9F31-754029BEFEE4}" type="pres">
      <dgm:prSet presAssocID="{AD9BE1BE-70D1-485C-B36E-678D245898A9}" presName="linNode" presStyleCnt="0"/>
      <dgm:spPr/>
    </dgm:pt>
    <dgm:pt modelId="{1244D24F-4D1D-4134-9686-80E71345D59E}" type="pres">
      <dgm:prSet presAssocID="{AD9BE1BE-70D1-485C-B36E-678D245898A9}" presName="parentText" presStyleLbl="node1" presStyleIdx="4" presStyleCnt="7">
        <dgm:presLayoutVars>
          <dgm:chMax val="1"/>
          <dgm:bulletEnabled val="1"/>
        </dgm:presLayoutVars>
      </dgm:prSet>
      <dgm:spPr/>
    </dgm:pt>
    <dgm:pt modelId="{033B0D33-CB0F-4E19-8F85-39179235B2E4}" type="pres">
      <dgm:prSet presAssocID="{39280716-0471-4995-A9BB-F73589DB1EB8}" presName="sp" presStyleCnt="0"/>
      <dgm:spPr/>
    </dgm:pt>
    <dgm:pt modelId="{622BDFBA-FF34-48B9-95A7-E907A047D4DB}" type="pres">
      <dgm:prSet presAssocID="{591F2340-D5C4-4C2E-AD60-E1C95F11C711}" presName="linNode" presStyleCnt="0"/>
      <dgm:spPr/>
    </dgm:pt>
    <dgm:pt modelId="{313CA613-DA4F-4887-A6A1-7541EC7F5B77}" type="pres">
      <dgm:prSet presAssocID="{591F2340-D5C4-4C2E-AD60-E1C95F11C711}" presName="parentText" presStyleLbl="node1" presStyleIdx="5" presStyleCnt="7">
        <dgm:presLayoutVars>
          <dgm:chMax val="1"/>
          <dgm:bulletEnabled val="1"/>
        </dgm:presLayoutVars>
      </dgm:prSet>
      <dgm:spPr/>
    </dgm:pt>
    <dgm:pt modelId="{4623A163-7749-4A0B-B789-2D940B92CEF2}" type="pres">
      <dgm:prSet presAssocID="{C64EE947-C93B-40AA-92F2-9C1329041BC7}" presName="sp" presStyleCnt="0"/>
      <dgm:spPr/>
    </dgm:pt>
    <dgm:pt modelId="{527EF567-D65C-45FC-84B4-EA74C67F452C}" type="pres">
      <dgm:prSet presAssocID="{10A89DD9-F56D-4A28-9448-8F8091532C33}" presName="linNode" presStyleCnt="0"/>
      <dgm:spPr/>
    </dgm:pt>
    <dgm:pt modelId="{5FFBAC8F-DA97-4976-B126-7A379EBE94BB}" type="pres">
      <dgm:prSet presAssocID="{10A89DD9-F56D-4A28-9448-8F8091532C33}" presName="parentText" presStyleLbl="node1" presStyleIdx="6" presStyleCnt="7">
        <dgm:presLayoutVars>
          <dgm:chMax val="1"/>
          <dgm:bulletEnabled val="1"/>
        </dgm:presLayoutVars>
      </dgm:prSet>
      <dgm:spPr/>
    </dgm:pt>
  </dgm:ptLst>
  <dgm:cxnLst>
    <dgm:cxn modelId="{4D748624-2079-423E-8F96-7680060B08BC}" srcId="{AFDA8F9E-6FE8-4738-820B-2E9765D4C652}" destId="{76D6A2D7-7D50-461F-8663-7971D991012E}" srcOrd="1" destOrd="0" parTransId="{CAA4A669-DD17-461A-8B20-855CD065D28F}" sibTransId="{B32C0412-9506-4EC8-9CCB-CF26F39A6262}"/>
    <dgm:cxn modelId="{05B8175C-7786-49B7-9E84-0CDD16173DCE}" srcId="{AFDA8F9E-6FE8-4738-820B-2E9765D4C652}" destId="{0C6F80F8-1690-47A5-AFAF-2760B62EB2F9}" srcOrd="2" destOrd="0" parTransId="{9B217E0D-2254-420D-B7DA-F92B18BE4003}" sibTransId="{53F57667-D6A0-4895-B46A-D044117ECA0F}"/>
    <dgm:cxn modelId="{410CB960-EAE8-4FC8-85D3-EECAE8DDD516}" srcId="{AFDA8F9E-6FE8-4738-820B-2E9765D4C652}" destId="{591F2340-D5C4-4C2E-AD60-E1C95F11C711}" srcOrd="5" destOrd="0" parTransId="{9AFDD4B6-3629-4FCF-BE92-3B34EC681E3C}" sibTransId="{C64EE947-C93B-40AA-92F2-9C1329041BC7}"/>
    <dgm:cxn modelId="{D902B06E-F77A-41E2-A1E1-3820FEAA7898}" type="presOf" srcId="{AFDA8F9E-6FE8-4738-820B-2E9765D4C652}" destId="{F30C1907-22FE-4A22-9A64-35242471F913}" srcOrd="0" destOrd="0" presId="urn:microsoft.com/office/officeart/2005/8/layout/vList5"/>
    <dgm:cxn modelId="{6B56D172-4036-4334-BE89-B015AEFEE9B2}" srcId="{AFDA8F9E-6FE8-4738-820B-2E9765D4C652}" destId="{AD9BE1BE-70D1-485C-B36E-678D245898A9}" srcOrd="4" destOrd="0" parTransId="{6EDC001A-FD99-44C6-9ADF-778F1B9D165C}" sibTransId="{39280716-0471-4995-A9BB-F73589DB1EB8}"/>
    <dgm:cxn modelId="{6C7B2D53-B27B-4799-9D26-BFCA2281F4AA}" type="presOf" srcId="{10A89DD9-F56D-4A28-9448-8F8091532C33}" destId="{5FFBAC8F-DA97-4976-B126-7A379EBE94BB}" srcOrd="0" destOrd="0" presId="urn:microsoft.com/office/officeart/2005/8/layout/vList5"/>
    <dgm:cxn modelId="{48156B77-CE3E-413A-AFC4-DF72E0673ACD}" type="presOf" srcId="{AD9BE1BE-70D1-485C-B36E-678D245898A9}" destId="{1244D24F-4D1D-4134-9686-80E71345D59E}" srcOrd="0" destOrd="0" presId="urn:microsoft.com/office/officeart/2005/8/layout/vList5"/>
    <dgm:cxn modelId="{46271A7F-5D2F-4D1A-9CA2-B04C603C9BCA}" type="presOf" srcId="{0C6F80F8-1690-47A5-AFAF-2760B62EB2F9}" destId="{4FD0A7B9-BE63-4620-8422-AA5E6436A8F2}" srcOrd="0" destOrd="0" presId="urn:microsoft.com/office/officeart/2005/8/layout/vList5"/>
    <dgm:cxn modelId="{A0BFD180-7EF2-450A-A95E-ADC5EAEA7EA6}" srcId="{AFDA8F9E-6FE8-4738-820B-2E9765D4C652}" destId="{10A89DD9-F56D-4A28-9448-8F8091532C33}" srcOrd="6" destOrd="0" parTransId="{C96E4E61-A8B2-4D4B-8935-9CF6333DAFE2}" sibTransId="{36583C3B-F54D-4386-9700-C417649AD834}"/>
    <dgm:cxn modelId="{71BB1684-E8EE-427B-9B0D-4C84B4ED1E0D}" type="presOf" srcId="{76D6A2D7-7D50-461F-8663-7971D991012E}" destId="{0B6FFFEB-9790-4C98-8525-6BD32F71CC27}" srcOrd="0" destOrd="0" presId="urn:microsoft.com/office/officeart/2005/8/layout/vList5"/>
    <dgm:cxn modelId="{E8CBF4AA-B6ED-42D7-8031-E46D3FF90495}" srcId="{AFDA8F9E-6FE8-4738-820B-2E9765D4C652}" destId="{E8A6F842-42D8-4926-8B13-CDC45F30EE16}" srcOrd="3" destOrd="0" parTransId="{D1A27FBE-46C7-48D9-8FBA-565B003A8CBD}" sibTransId="{4E50F95F-A57A-4A13-AED5-5AB7FB2E33AD}"/>
    <dgm:cxn modelId="{F3F433CD-A66F-4567-933C-2094DFD8AEBB}" type="presOf" srcId="{D0F16C06-683E-4ADD-B79B-FCF3E48083E1}" destId="{5DE78D6D-668B-443E-A431-8CE6A8E0BF16}" srcOrd="0" destOrd="0" presId="urn:microsoft.com/office/officeart/2005/8/layout/vList5"/>
    <dgm:cxn modelId="{FF5AADD6-F8A6-4FA4-8560-ADD5F0006946}" type="presOf" srcId="{591F2340-D5C4-4C2E-AD60-E1C95F11C711}" destId="{313CA613-DA4F-4887-A6A1-7541EC7F5B77}" srcOrd="0" destOrd="0" presId="urn:microsoft.com/office/officeart/2005/8/layout/vList5"/>
    <dgm:cxn modelId="{033AACDA-91AC-4C2F-B822-AE007C320368}" type="presOf" srcId="{E8A6F842-42D8-4926-8B13-CDC45F30EE16}" destId="{FB074B13-36EE-4656-998E-1BCE0101A532}" srcOrd="0" destOrd="0" presId="urn:microsoft.com/office/officeart/2005/8/layout/vList5"/>
    <dgm:cxn modelId="{9B7FEEF5-F9BB-4CDA-981D-0A2BEF0DC6B6}" srcId="{AFDA8F9E-6FE8-4738-820B-2E9765D4C652}" destId="{D0F16C06-683E-4ADD-B79B-FCF3E48083E1}" srcOrd="0" destOrd="0" parTransId="{6ECCAFF9-92BD-4627-B43B-EB2A8635FFE5}" sibTransId="{C3DC91EA-1460-4ABA-83FB-78E054538637}"/>
    <dgm:cxn modelId="{7117EAC9-BFF1-4D7C-BF72-54020A492214}" type="presParOf" srcId="{F30C1907-22FE-4A22-9A64-35242471F913}" destId="{5D40DEDE-1BAD-49C9-9831-B1AB7D7C9F62}" srcOrd="0" destOrd="0" presId="urn:microsoft.com/office/officeart/2005/8/layout/vList5"/>
    <dgm:cxn modelId="{B5F59B33-12F0-4AFD-8FB1-FDF681CB284F}" type="presParOf" srcId="{5D40DEDE-1BAD-49C9-9831-B1AB7D7C9F62}" destId="{5DE78D6D-668B-443E-A431-8CE6A8E0BF16}" srcOrd="0" destOrd="0" presId="urn:microsoft.com/office/officeart/2005/8/layout/vList5"/>
    <dgm:cxn modelId="{87322B95-2997-4D5B-8237-EE9F0F0A43ED}" type="presParOf" srcId="{F30C1907-22FE-4A22-9A64-35242471F913}" destId="{D21C92F0-0D74-4ECA-AE17-DE84406F6AC2}" srcOrd="1" destOrd="0" presId="urn:microsoft.com/office/officeart/2005/8/layout/vList5"/>
    <dgm:cxn modelId="{8AAB1EF6-56AF-4372-9EF7-3EC4150D511B}" type="presParOf" srcId="{F30C1907-22FE-4A22-9A64-35242471F913}" destId="{630DAE60-E237-44A7-8C95-73CBE572341F}" srcOrd="2" destOrd="0" presId="urn:microsoft.com/office/officeart/2005/8/layout/vList5"/>
    <dgm:cxn modelId="{A66060D3-530B-4FA9-8259-9927EEB19673}" type="presParOf" srcId="{630DAE60-E237-44A7-8C95-73CBE572341F}" destId="{0B6FFFEB-9790-4C98-8525-6BD32F71CC27}" srcOrd="0" destOrd="0" presId="urn:microsoft.com/office/officeart/2005/8/layout/vList5"/>
    <dgm:cxn modelId="{909BBC76-FFFE-4775-91DE-8982266E8C5B}" type="presParOf" srcId="{F30C1907-22FE-4A22-9A64-35242471F913}" destId="{B56ECA59-8A0E-486C-8822-A81EAFA91E90}" srcOrd="3" destOrd="0" presId="urn:microsoft.com/office/officeart/2005/8/layout/vList5"/>
    <dgm:cxn modelId="{9B72D04D-6943-4A92-8FF3-C6D0D694B663}" type="presParOf" srcId="{F30C1907-22FE-4A22-9A64-35242471F913}" destId="{205DCCA7-6DE2-498D-B879-85423F27D9C9}" srcOrd="4" destOrd="0" presId="urn:microsoft.com/office/officeart/2005/8/layout/vList5"/>
    <dgm:cxn modelId="{70C39DF9-74A1-44C0-B96D-C245868325E7}" type="presParOf" srcId="{205DCCA7-6DE2-498D-B879-85423F27D9C9}" destId="{4FD0A7B9-BE63-4620-8422-AA5E6436A8F2}" srcOrd="0" destOrd="0" presId="urn:microsoft.com/office/officeart/2005/8/layout/vList5"/>
    <dgm:cxn modelId="{947B2F03-DC67-482A-B3E7-B61C605D1183}" type="presParOf" srcId="{F30C1907-22FE-4A22-9A64-35242471F913}" destId="{FC46DB9D-38A9-40AC-A288-11A4ADC1EC84}" srcOrd="5" destOrd="0" presId="urn:microsoft.com/office/officeart/2005/8/layout/vList5"/>
    <dgm:cxn modelId="{AAE9A86A-7237-40C7-B1E7-873D9B48A8FA}" type="presParOf" srcId="{F30C1907-22FE-4A22-9A64-35242471F913}" destId="{0A5106F4-E560-4F9D-B441-CA652417F64F}" srcOrd="6" destOrd="0" presId="urn:microsoft.com/office/officeart/2005/8/layout/vList5"/>
    <dgm:cxn modelId="{4E03A9FE-7836-44CC-9BE6-8665C38AB538}" type="presParOf" srcId="{0A5106F4-E560-4F9D-B441-CA652417F64F}" destId="{FB074B13-36EE-4656-998E-1BCE0101A532}" srcOrd="0" destOrd="0" presId="urn:microsoft.com/office/officeart/2005/8/layout/vList5"/>
    <dgm:cxn modelId="{C3813F56-4BFC-4F3C-AD40-1676981AC19A}" type="presParOf" srcId="{F30C1907-22FE-4A22-9A64-35242471F913}" destId="{44B7A8B9-0B5D-4B24-A69F-1FFA6204B9A6}" srcOrd="7" destOrd="0" presId="urn:microsoft.com/office/officeart/2005/8/layout/vList5"/>
    <dgm:cxn modelId="{7E74DF75-74CE-439A-99DE-90E6604E04B9}" type="presParOf" srcId="{F30C1907-22FE-4A22-9A64-35242471F913}" destId="{4630AF8C-350F-4D7B-9F31-754029BEFEE4}" srcOrd="8" destOrd="0" presId="urn:microsoft.com/office/officeart/2005/8/layout/vList5"/>
    <dgm:cxn modelId="{E99E312A-254A-4F3B-98BC-2F8BD01D1439}" type="presParOf" srcId="{4630AF8C-350F-4D7B-9F31-754029BEFEE4}" destId="{1244D24F-4D1D-4134-9686-80E71345D59E}" srcOrd="0" destOrd="0" presId="urn:microsoft.com/office/officeart/2005/8/layout/vList5"/>
    <dgm:cxn modelId="{E2A7C19E-27E8-46D1-BD13-EC9625E7190E}" type="presParOf" srcId="{F30C1907-22FE-4A22-9A64-35242471F913}" destId="{033B0D33-CB0F-4E19-8F85-39179235B2E4}" srcOrd="9" destOrd="0" presId="urn:microsoft.com/office/officeart/2005/8/layout/vList5"/>
    <dgm:cxn modelId="{7487EA98-40A7-4A56-8BBD-B3443ABA2876}" type="presParOf" srcId="{F30C1907-22FE-4A22-9A64-35242471F913}" destId="{622BDFBA-FF34-48B9-95A7-E907A047D4DB}" srcOrd="10" destOrd="0" presId="urn:microsoft.com/office/officeart/2005/8/layout/vList5"/>
    <dgm:cxn modelId="{3B867585-227F-4029-8029-862245B85E5D}" type="presParOf" srcId="{622BDFBA-FF34-48B9-95A7-E907A047D4DB}" destId="{313CA613-DA4F-4887-A6A1-7541EC7F5B77}" srcOrd="0" destOrd="0" presId="urn:microsoft.com/office/officeart/2005/8/layout/vList5"/>
    <dgm:cxn modelId="{9A900C70-93E3-4C82-9EB7-489D96D84BB1}" type="presParOf" srcId="{F30C1907-22FE-4A22-9A64-35242471F913}" destId="{4623A163-7749-4A0B-B789-2D940B92CEF2}" srcOrd="11" destOrd="0" presId="urn:microsoft.com/office/officeart/2005/8/layout/vList5"/>
    <dgm:cxn modelId="{0388BEBA-BC21-46AC-8FB9-60884E32D605}" type="presParOf" srcId="{F30C1907-22FE-4A22-9A64-35242471F913}" destId="{527EF567-D65C-45FC-84B4-EA74C67F452C}" srcOrd="12" destOrd="0" presId="urn:microsoft.com/office/officeart/2005/8/layout/vList5"/>
    <dgm:cxn modelId="{589C5EC3-261F-4884-BAC7-13EDB964E541}" type="presParOf" srcId="{527EF567-D65C-45FC-84B4-EA74C67F452C}" destId="{5FFBAC8F-DA97-4976-B126-7A379EBE94B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7364C-2425-4878-B705-2978AEFF351F}">
      <dsp:nvSpPr>
        <dsp:cNvPr id="0" name=""/>
        <dsp:cNvSpPr/>
      </dsp:nvSpPr>
      <dsp:spPr>
        <a:xfrm>
          <a:off x="0" y="218"/>
          <a:ext cx="601531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6F79768-9F2A-4694-805A-290DEE60A223}">
      <dsp:nvSpPr>
        <dsp:cNvPr id="0" name=""/>
        <dsp:cNvSpPr/>
      </dsp:nvSpPr>
      <dsp:spPr>
        <a:xfrm>
          <a:off x="0" y="218"/>
          <a:ext cx="6015317" cy="35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Who – all populations</a:t>
          </a:r>
        </a:p>
      </dsp:txBody>
      <dsp:txXfrm>
        <a:off x="0" y="218"/>
        <a:ext cx="6015317" cy="357653"/>
      </dsp:txXfrm>
    </dsp:sp>
    <dsp:sp modelId="{EEBD6C69-AC10-4116-A6B0-651025771A8A}">
      <dsp:nvSpPr>
        <dsp:cNvPr id="0" name=""/>
        <dsp:cNvSpPr/>
      </dsp:nvSpPr>
      <dsp:spPr>
        <a:xfrm>
          <a:off x="0" y="357871"/>
          <a:ext cx="601531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A7FA63F-1E0B-4037-AC27-051C4576C032}">
      <dsp:nvSpPr>
        <dsp:cNvPr id="0" name=""/>
        <dsp:cNvSpPr/>
      </dsp:nvSpPr>
      <dsp:spPr>
        <a:xfrm>
          <a:off x="0" y="357871"/>
          <a:ext cx="6015317" cy="35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What – to do (as officials) when disaster happens</a:t>
          </a:r>
        </a:p>
      </dsp:txBody>
      <dsp:txXfrm>
        <a:off x="0" y="357871"/>
        <a:ext cx="6015317" cy="357653"/>
      </dsp:txXfrm>
    </dsp:sp>
    <dsp:sp modelId="{9FD31CCA-1F0D-468B-99DD-432C70988FB5}">
      <dsp:nvSpPr>
        <dsp:cNvPr id="0" name=""/>
        <dsp:cNvSpPr/>
      </dsp:nvSpPr>
      <dsp:spPr>
        <a:xfrm>
          <a:off x="0" y="715524"/>
          <a:ext cx="601531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6C5C34C-2794-40CD-B351-11F9424BCE25}">
      <dsp:nvSpPr>
        <dsp:cNvPr id="0" name=""/>
        <dsp:cNvSpPr/>
      </dsp:nvSpPr>
      <dsp:spPr>
        <a:xfrm>
          <a:off x="0" y="715524"/>
          <a:ext cx="6015317" cy="35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When – (ideally) before it happens</a:t>
          </a:r>
        </a:p>
      </dsp:txBody>
      <dsp:txXfrm>
        <a:off x="0" y="715524"/>
        <a:ext cx="6015317" cy="357653"/>
      </dsp:txXfrm>
    </dsp:sp>
    <dsp:sp modelId="{04B3C599-C766-4EDA-B8E6-CEBD21239F6B}">
      <dsp:nvSpPr>
        <dsp:cNvPr id="0" name=""/>
        <dsp:cNvSpPr/>
      </dsp:nvSpPr>
      <dsp:spPr>
        <a:xfrm>
          <a:off x="0" y="1073177"/>
          <a:ext cx="601531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7534776-538B-42A4-8F9E-ECAA967C5DD9}">
      <dsp:nvSpPr>
        <dsp:cNvPr id="0" name=""/>
        <dsp:cNvSpPr/>
      </dsp:nvSpPr>
      <dsp:spPr>
        <a:xfrm>
          <a:off x="0" y="1073177"/>
          <a:ext cx="6015317" cy="35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Where – starts and ends locally</a:t>
          </a:r>
        </a:p>
      </dsp:txBody>
      <dsp:txXfrm>
        <a:off x="0" y="1073177"/>
        <a:ext cx="6015317" cy="357653"/>
      </dsp:txXfrm>
    </dsp:sp>
    <dsp:sp modelId="{7B58A681-9114-4ECA-A666-837DE9CA091B}">
      <dsp:nvSpPr>
        <dsp:cNvPr id="0" name=""/>
        <dsp:cNvSpPr/>
      </dsp:nvSpPr>
      <dsp:spPr>
        <a:xfrm>
          <a:off x="0" y="1430830"/>
          <a:ext cx="6015317"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B2128EB-249F-4973-BCC8-850DF906A04A}">
      <dsp:nvSpPr>
        <dsp:cNvPr id="0" name=""/>
        <dsp:cNvSpPr/>
      </dsp:nvSpPr>
      <dsp:spPr>
        <a:xfrm>
          <a:off x="0" y="1430830"/>
          <a:ext cx="6015317" cy="357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Why – it's the true key to recovery</a:t>
          </a:r>
        </a:p>
      </dsp:txBody>
      <dsp:txXfrm>
        <a:off x="0" y="1430830"/>
        <a:ext cx="6015317" cy="3576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7C07F-E035-40E5-91E0-0F75D336DB68}">
      <dsp:nvSpPr>
        <dsp:cNvPr id="0" name=""/>
        <dsp:cNvSpPr/>
      </dsp:nvSpPr>
      <dsp:spPr>
        <a:xfrm>
          <a:off x="3394" y="1577546"/>
          <a:ext cx="1736251" cy="1430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Font typeface="Arial" panose="020B0604020202020204" pitchFamily="34" charset="0"/>
            <a:buNone/>
          </a:pPr>
          <a:r>
            <a:rPr lang="en-US" sz="1700" b="0" i="0" kern="1200"/>
            <a:t>AmeriCorps Disaster Response Teams (A-DRT)​ Grantees and NCCC</a:t>
          </a:r>
          <a:endParaRPr lang="en-US" sz="1700" kern="1200"/>
        </a:p>
      </dsp:txBody>
      <dsp:txXfrm>
        <a:off x="3394" y="1577546"/>
        <a:ext cx="1736251" cy="1430550"/>
      </dsp:txXfrm>
    </dsp:sp>
    <dsp:sp modelId="{20F52023-F0D0-4E73-8304-EC218FB99832}">
      <dsp:nvSpPr>
        <dsp:cNvPr id="0" name=""/>
        <dsp:cNvSpPr/>
      </dsp:nvSpPr>
      <dsp:spPr>
        <a:xfrm>
          <a:off x="1739645" y="191701"/>
          <a:ext cx="347250" cy="4202240"/>
        </a:xfrm>
        <a:prstGeom prst="leftBrace">
          <a:avLst>
            <a:gd name="adj1" fmla="val 35000"/>
            <a:gd name="adj2" fmla="val 50000"/>
          </a:avLst>
        </a:prstGeom>
        <a:noFill/>
        <a:ln w="1587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A188F-D4DF-4EEF-8E8D-969424A34063}">
      <dsp:nvSpPr>
        <dsp:cNvPr id="0" name=""/>
        <dsp:cNvSpPr/>
      </dsp:nvSpPr>
      <dsp:spPr>
        <a:xfrm>
          <a:off x="2225796" y="191701"/>
          <a:ext cx="4722603" cy="420224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1700" b="1" i="0" kern="1200"/>
            <a:t>Overview:​</a:t>
          </a:r>
          <a:endParaRPr lang="en-US" sz="1700" b="1" kern="1200"/>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Current AmeriCorps programs with heightened focus on disaster services​</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Serve as nationally deployable resources​</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Follow standard, established protocol in the field when deployed and are under the management of the CNCS Incident Command System​</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Tactical ​</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Provide direct service support:​</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Volunteer and donations management​</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Leadership​</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Capacity building​</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Technical assistance​</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Direct Field work: mucking/gutting/debris removal/shelter assistance/ etc.​</a:t>
          </a:r>
        </a:p>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a:t>​</a:t>
          </a:r>
        </a:p>
      </dsp:txBody>
      <dsp:txXfrm>
        <a:off x="2225796" y="191701"/>
        <a:ext cx="4722603" cy="420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78D6D-668B-443E-A431-8CE6A8E0BF16}">
      <dsp:nvSpPr>
        <dsp:cNvPr id="0" name=""/>
        <dsp:cNvSpPr/>
      </dsp:nvSpPr>
      <dsp:spPr>
        <a:xfrm>
          <a:off x="3496905" y="315"/>
          <a:ext cx="3934018" cy="50531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Communication​​​​</a:t>
          </a:r>
        </a:p>
      </dsp:txBody>
      <dsp:txXfrm>
        <a:off x="3521572" y="24982"/>
        <a:ext cx="3884684" cy="455977"/>
      </dsp:txXfrm>
    </dsp:sp>
    <dsp:sp modelId="{0B6FFFEB-9790-4C98-8525-6BD32F71CC27}">
      <dsp:nvSpPr>
        <dsp:cNvPr id="0" name=""/>
        <dsp:cNvSpPr/>
      </dsp:nvSpPr>
      <dsp:spPr>
        <a:xfrm>
          <a:off x="3496905" y="530892"/>
          <a:ext cx="3934018" cy="50531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Donations Management​​​​</a:t>
          </a:r>
        </a:p>
      </dsp:txBody>
      <dsp:txXfrm>
        <a:off x="3521572" y="555559"/>
        <a:ext cx="3884684" cy="455977"/>
      </dsp:txXfrm>
    </dsp:sp>
    <dsp:sp modelId="{4FD0A7B9-BE63-4620-8422-AA5E6436A8F2}">
      <dsp:nvSpPr>
        <dsp:cNvPr id="0" name=""/>
        <dsp:cNvSpPr/>
      </dsp:nvSpPr>
      <dsp:spPr>
        <a:xfrm>
          <a:off x="3496905" y="1061469"/>
          <a:ext cx="3934018" cy="50531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Emergency Assistance​​​​</a:t>
          </a:r>
        </a:p>
      </dsp:txBody>
      <dsp:txXfrm>
        <a:off x="3521572" y="1086136"/>
        <a:ext cx="3884684" cy="455977"/>
      </dsp:txXfrm>
    </dsp:sp>
    <dsp:sp modelId="{FB074B13-36EE-4656-998E-1BCE0101A532}">
      <dsp:nvSpPr>
        <dsp:cNvPr id="0" name=""/>
        <dsp:cNvSpPr/>
      </dsp:nvSpPr>
      <dsp:spPr>
        <a:xfrm>
          <a:off x="3496905" y="1592046"/>
          <a:ext cx="3934018" cy="50531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Emotional, Mental and Spiritual Care​​​​</a:t>
          </a:r>
        </a:p>
      </dsp:txBody>
      <dsp:txXfrm>
        <a:off x="3521572" y="1616713"/>
        <a:ext cx="3884684" cy="455977"/>
      </dsp:txXfrm>
    </dsp:sp>
    <dsp:sp modelId="{1244D24F-4D1D-4134-9686-80E71345D59E}">
      <dsp:nvSpPr>
        <dsp:cNvPr id="0" name=""/>
        <dsp:cNvSpPr/>
      </dsp:nvSpPr>
      <dsp:spPr>
        <a:xfrm>
          <a:off x="3496905" y="2122623"/>
          <a:ext cx="3934018" cy="50531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Volunteer Coordination​​​​</a:t>
          </a:r>
        </a:p>
      </dsp:txBody>
      <dsp:txXfrm>
        <a:off x="3521572" y="2147290"/>
        <a:ext cx="3884684" cy="455977"/>
      </dsp:txXfrm>
    </dsp:sp>
    <dsp:sp modelId="{313CA613-DA4F-4887-A6A1-7541EC7F5B77}">
      <dsp:nvSpPr>
        <dsp:cNvPr id="0" name=""/>
        <dsp:cNvSpPr/>
      </dsp:nvSpPr>
      <dsp:spPr>
        <a:xfrm>
          <a:off x="3496905" y="2653201"/>
          <a:ext cx="3934018" cy="50531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Financial/Resource Assistance​​​​</a:t>
          </a:r>
        </a:p>
      </dsp:txBody>
      <dsp:txXfrm>
        <a:off x="3521572" y="2677868"/>
        <a:ext cx="3884684" cy="455977"/>
      </dsp:txXfrm>
    </dsp:sp>
    <dsp:sp modelId="{5FFBAC8F-DA97-4976-B126-7A379EBE94BB}">
      <dsp:nvSpPr>
        <dsp:cNvPr id="0" name=""/>
        <dsp:cNvSpPr/>
      </dsp:nvSpPr>
      <dsp:spPr>
        <a:xfrm>
          <a:off x="3496905" y="3183778"/>
          <a:ext cx="3934018" cy="50531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Mass Care</a:t>
          </a:r>
        </a:p>
      </dsp:txBody>
      <dsp:txXfrm>
        <a:off x="3521572" y="3208445"/>
        <a:ext cx="3884684" cy="4559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96609-90C8-4003-9585-5D81CB85143C}" type="datetimeFigureOut">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CF45A-6489-4E01-B246-56E867F034D4}" type="slidenum">
              <a:t>‹#›</a:t>
            </a:fld>
            <a:endParaRPr lang="en-US"/>
          </a:p>
        </p:txBody>
      </p:sp>
    </p:spTree>
    <p:extLst>
      <p:ext uri="{BB962C8B-B14F-4D97-AF65-F5344CB8AC3E}">
        <p14:creationId xmlns:p14="http://schemas.microsoft.com/office/powerpoint/2010/main" val="109470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a:t>
            </a:r>
            <a:r>
              <a:rPr lang="en-US"/>
              <a:t>2 minutes (RICK)</a:t>
            </a:r>
          </a:p>
          <a:p>
            <a:endParaRPr lang="en-US">
              <a:cs typeface="Calibri"/>
            </a:endParaRPr>
          </a:p>
          <a:p>
            <a:pPr marL="171450" indent="-171450">
              <a:lnSpc>
                <a:spcPct val="90000"/>
              </a:lnSpc>
              <a:spcBef>
                <a:spcPts val="1000"/>
              </a:spcBef>
              <a:buFont typeface="Arial"/>
              <a:buChar char="•"/>
            </a:pPr>
            <a:r>
              <a:rPr lang="en-US"/>
              <a:t>Benefits the organization, volunteer, and community at large</a:t>
            </a:r>
          </a:p>
          <a:p>
            <a:pPr marL="171450" indent="-171450">
              <a:lnSpc>
                <a:spcPct val="90000"/>
              </a:lnSpc>
              <a:spcBef>
                <a:spcPts val="1000"/>
              </a:spcBef>
              <a:buFont typeface="Arial"/>
              <a:buChar char="•"/>
            </a:pPr>
            <a:r>
              <a:rPr lang="en-US"/>
              <a:t>Cost Match to the Community and State</a:t>
            </a:r>
          </a:p>
          <a:p>
            <a:pPr marL="171450" indent="-171450">
              <a:lnSpc>
                <a:spcPct val="90000"/>
              </a:lnSpc>
              <a:spcBef>
                <a:spcPts val="1000"/>
              </a:spcBef>
              <a:buFont typeface="Arial"/>
              <a:buChar char="•"/>
            </a:pPr>
            <a:endParaRPr lang="en-US"/>
          </a:p>
          <a:p>
            <a:pPr>
              <a:lnSpc>
                <a:spcPct val="90000"/>
              </a:lnSpc>
              <a:spcBef>
                <a:spcPts val="1000"/>
              </a:spcBef>
            </a:pPr>
            <a:r>
              <a:rPr lang="en-US"/>
              <a:t>(volunteers are going to show up; make sure highest elected officials are involved and know their role) </a:t>
            </a:r>
          </a:p>
        </p:txBody>
      </p:sp>
      <p:sp>
        <p:nvSpPr>
          <p:cNvPr id="4" name="Slide Number Placeholder 3"/>
          <p:cNvSpPr>
            <a:spLocks noGrp="1"/>
          </p:cNvSpPr>
          <p:nvPr>
            <p:ph type="sldNum" sz="quarter" idx="5"/>
          </p:nvPr>
        </p:nvSpPr>
        <p:spPr/>
        <p:txBody>
          <a:bodyPr/>
          <a:lstStyle/>
          <a:p>
            <a:fld id="{4C9CF45A-6489-4E01-B246-56E867F034D4}" type="slidenum">
              <a:t>5</a:t>
            </a:fld>
            <a:endParaRPr lang="en-US"/>
          </a:p>
        </p:txBody>
      </p:sp>
    </p:spTree>
    <p:extLst>
      <p:ext uri="{BB962C8B-B14F-4D97-AF65-F5344CB8AC3E}">
        <p14:creationId xmlns:p14="http://schemas.microsoft.com/office/powerpoint/2010/main" val="249899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Examples of how National Service, Volunteering, and Planning have supported Iowa Communities. </a:t>
            </a:r>
            <a:endParaRPr lang="en-US"/>
          </a:p>
          <a:p>
            <a:pPr marL="285750" indent="-285750">
              <a:lnSpc>
                <a:spcPct val="90000"/>
              </a:lnSpc>
              <a:spcBef>
                <a:spcPts val="1000"/>
              </a:spcBef>
              <a:buFont typeface="Arial"/>
              <a:buChar char="•"/>
            </a:pPr>
            <a:r>
              <a:rPr lang="en-US" b="1"/>
              <a:t>How to harness them and get connected from the Local to the State level. </a:t>
            </a:r>
            <a:endParaRPr lang="en-US"/>
          </a:p>
        </p:txBody>
      </p:sp>
      <p:sp>
        <p:nvSpPr>
          <p:cNvPr id="4" name="Slide Number Placeholder 3"/>
          <p:cNvSpPr>
            <a:spLocks noGrp="1"/>
          </p:cNvSpPr>
          <p:nvPr>
            <p:ph type="sldNum" sz="quarter" idx="5"/>
          </p:nvPr>
        </p:nvSpPr>
        <p:spPr/>
        <p:txBody>
          <a:bodyPr/>
          <a:lstStyle/>
          <a:p>
            <a:fld id="{4C9CF45A-6489-4E01-B246-56E867F034D4}" type="slidenum">
              <a:rPr lang="en-US"/>
              <a:t>7</a:t>
            </a:fld>
            <a:endParaRPr lang="en-US"/>
          </a:p>
        </p:txBody>
      </p:sp>
    </p:spTree>
    <p:extLst>
      <p:ext uri="{BB962C8B-B14F-4D97-AF65-F5344CB8AC3E}">
        <p14:creationId xmlns:p14="http://schemas.microsoft.com/office/powerpoint/2010/main" val="90736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State of Iowa Response Plan </a:t>
            </a:r>
          </a:p>
          <a:p>
            <a:pPr marL="285750" indent="-285750">
              <a:lnSpc>
                <a:spcPct val="90000"/>
              </a:lnSpc>
              <a:spcBef>
                <a:spcPts val="1000"/>
              </a:spcBef>
              <a:buFont typeface="Arial"/>
              <a:buChar char="•"/>
            </a:pPr>
            <a:r>
              <a:rPr lang="en-US"/>
              <a:t>Volunteer and Donations Annex lead </a:t>
            </a:r>
            <a:endParaRPr lang="en-US">
              <a:cs typeface="Calibri"/>
            </a:endParaRPr>
          </a:p>
          <a:p>
            <a:pPr marL="285750" indent="-285750">
              <a:lnSpc>
                <a:spcPct val="90000"/>
              </a:lnSpc>
              <a:spcBef>
                <a:spcPts val="1000"/>
              </a:spcBef>
              <a:buFont typeface="Arial"/>
              <a:buChar char="•"/>
            </a:pPr>
            <a:r>
              <a:rPr lang="en-US"/>
              <a:t>AmeriCorps disaster response team - ADRT </a:t>
            </a:r>
            <a:endParaRPr lang="en-US">
              <a:cs typeface="Calibri"/>
            </a:endParaRPr>
          </a:p>
          <a:p>
            <a:pPr marL="285750" indent="-285750">
              <a:lnSpc>
                <a:spcPct val="90000"/>
              </a:lnSpc>
              <a:spcBef>
                <a:spcPts val="1000"/>
              </a:spcBef>
              <a:buFont typeface="Arial"/>
              <a:buChar char="•"/>
            </a:pPr>
            <a:r>
              <a:rPr lang="en-US"/>
              <a:t>Partner with state VOAD </a:t>
            </a:r>
            <a:endParaRPr lang="en-US">
              <a:cs typeface="Calibri"/>
            </a:endParaRPr>
          </a:p>
          <a:p>
            <a:pPr marL="285750" indent="-285750">
              <a:lnSpc>
                <a:spcPct val="90000"/>
              </a:lnSpc>
              <a:spcBef>
                <a:spcPts val="1000"/>
              </a:spcBef>
              <a:buFont typeface="Arial"/>
              <a:buChar char="•"/>
            </a:pPr>
            <a:r>
              <a:rPr lang="en-US"/>
              <a:t>Facilitate trainings for Volunteer Reception Centers</a:t>
            </a:r>
          </a:p>
        </p:txBody>
      </p:sp>
      <p:sp>
        <p:nvSpPr>
          <p:cNvPr id="4" name="Slide Number Placeholder 3"/>
          <p:cNvSpPr>
            <a:spLocks noGrp="1"/>
          </p:cNvSpPr>
          <p:nvPr>
            <p:ph type="sldNum" sz="quarter" idx="5"/>
          </p:nvPr>
        </p:nvSpPr>
        <p:spPr/>
        <p:txBody>
          <a:bodyPr/>
          <a:lstStyle/>
          <a:p>
            <a:fld id="{4C9CF45A-6489-4E01-B246-56E867F034D4}" type="slidenum">
              <a:rPr lang="en-US"/>
              <a:t>12</a:t>
            </a:fld>
            <a:endParaRPr lang="en-US"/>
          </a:p>
        </p:txBody>
      </p:sp>
    </p:spTree>
    <p:extLst>
      <p:ext uri="{BB962C8B-B14F-4D97-AF65-F5344CB8AC3E}">
        <p14:creationId xmlns:p14="http://schemas.microsoft.com/office/powerpoint/2010/main" val="266623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either a quote or examples or maybe details on HSEMD's priority on public-private partnerships)</a:t>
            </a:r>
          </a:p>
          <a:p>
            <a:endParaRPr lang="en-US">
              <a:cs typeface="Calibri"/>
            </a:endParaRPr>
          </a:p>
          <a:p>
            <a:pPr marL="285750" indent="-228600">
              <a:lnSpc>
                <a:spcPct val="90000"/>
              </a:lnSpc>
              <a:spcAft>
                <a:spcPts val="600"/>
              </a:spcAft>
              <a:buFont typeface="Arial,Sans-Serif"/>
              <a:buChar char="•"/>
            </a:pPr>
            <a:r>
              <a:rPr lang="en-US"/>
              <a:t>Address resilience challenges</a:t>
            </a:r>
            <a:endParaRPr lang="en-US">
              <a:cs typeface="Calibri"/>
            </a:endParaRPr>
          </a:p>
          <a:p>
            <a:pPr marL="285750" indent="-228600">
              <a:lnSpc>
                <a:spcPct val="90000"/>
              </a:lnSpc>
              <a:spcAft>
                <a:spcPts val="600"/>
              </a:spcAft>
              <a:buFont typeface="Arial,Sans-Serif"/>
              <a:buChar char="•"/>
            </a:pPr>
            <a:r>
              <a:rPr lang="en-US"/>
              <a:t>Confirm mutual priorities</a:t>
            </a:r>
            <a:endParaRPr lang="en-US">
              <a:cs typeface="Calibri"/>
            </a:endParaRPr>
          </a:p>
          <a:p>
            <a:pPr marL="285750" indent="-228600">
              <a:lnSpc>
                <a:spcPct val="90000"/>
              </a:lnSpc>
              <a:spcAft>
                <a:spcPts val="600"/>
              </a:spcAft>
              <a:buFont typeface="Arial,Sans-Serif"/>
              <a:buChar char="•"/>
            </a:pPr>
            <a:r>
              <a:rPr lang="en-US"/>
              <a:t>engage in problem-solving dialogue </a:t>
            </a:r>
            <a:endParaRPr lang="en-US">
              <a:cs typeface="Calibri"/>
            </a:endParaRPr>
          </a:p>
          <a:p>
            <a:pPr marL="285750" indent="-228600">
              <a:lnSpc>
                <a:spcPct val="90000"/>
              </a:lnSpc>
              <a:spcAft>
                <a:spcPts val="600"/>
              </a:spcAft>
              <a:buFont typeface="Arial,Sans-Serif"/>
              <a:buChar char="•"/>
            </a:pPr>
            <a:r>
              <a:rPr lang="en-US"/>
              <a:t> identify capabilities that benefit the whole community </a:t>
            </a:r>
            <a:endParaRPr lang="en-US">
              <a:cs typeface="Calibri"/>
            </a:endParaRPr>
          </a:p>
          <a:p>
            <a:pPr marL="285750" indent="-228600">
              <a:lnSpc>
                <a:spcPct val="90000"/>
              </a:lnSpc>
              <a:spcAft>
                <a:spcPts val="600"/>
              </a:spcAft>
              <a:buFont typeface="Arial,Sans-Serif"/>
              <a:buChar char="•"/>
            </a:pPr>
            <a:r>
              <a:rPr lang="en-US"/>
              <a:t> scalable from a local crisis to a national disaster</a:t>
            </a:r>
            <a:endParaRPr lang="en-US">
              <a:cs typeface="Calibri"/>
            </a:endParaRPr>
          </a:p>
        </p:txBody>
      </p:sp>
      <p:sp>
        <p:nvSpPr>
          <p:cNvPr id="4" name="Slide Number Placeholder 3"/>
          <p:cNvSpPr>
            <a:spLocks noGrp="1"/>
          </p:cNvSpPr>
          <p:nvPr>
            <p:ph type="sldNum" sz="quarter" idx="5"/>
          </p:nvPr>
        </p:nvSpPr>
        <p:spPr/>
        <p:txBody>
          <a:bodyPr/>
          <a:lstStyle/>
          <a:p>
            <a:fld id="{4C9CF45A-6489-4E01-B246-56E867F034D4}" type="slidenum">
              <a:rPr lang="en-US"/>
              <a:t>22</a:t>
            </a:fld>
            <a:endParaRPr lang="en-US"/>
          </a:p>
        </p:txBody>
      </p:sp>
    </p:spTree>
    <p:extLst>
      <p:ext uri="{BB962C8B-B14F-4D97-AF65-F5344CB8AC3E}">
        <p14:creationId xmlns:p14="http://schemas.microsoft.com/office/powerpoint/2010/main" val="66928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- 25 minutes</a:t>
            </a:r>
          </a:p>
          <a:p>
            <a:pPr marL="171450" indent="-171450">
              <a:lnSpc>
                <a:spcPct val="90000"/>
              </a:lnSpc>
              <a:spcBef>
                <a:spcPts val="1000"/>
              </a:spcBef>
              <a:buFont typeface="Arial"/>
              <a:buChar char="•"/>
            </a:pPr>
            <a:r>
              <a:rPr lang="en-US"/>
              <a:t>(A panel discussion to allow all individuals who are part of Disaster Preparedness, Response, and Recovery to discuss their experiences with previous disaster and how volunteerism played into the overall response. Prompts will be given with regards to planning, structure, and overall readiness in the likelihood of a Disaster.) </a:t>
            </a:r>
            <a:endParaRPr lang="en-US">
              <a:cs typeface="Calibri"/>
            </a:endParaRPr>
          </a:p>
          <a:p>
            <a:pPr>
              <a:lnSpc>
                <a:spcPct val="90000"/>
              </a:lnSpc>
              <a:spcBef>
                <a:spcPts val="1000"/>
              </a:spcBef>
            </a:pPr>
            <a:r>
              <a:rPr lang="en-US"/>
              <a:t>Round Robin style discussion with prepared questions/prompts </a:t>
            </a:r>
          </a:p>
        </p:txBody>
      </p:sp>
      <p:sp>
        <p:nvSpPr>
          <p:cNvPr id="4" name="Slide Number Placeholder 3"/>
          <p:cNvSpPr>
            <a:spLocks noGrp="1"/>
          </p:cNvSpPr>
          <p:nvPr>
            <p:ph type="sldNum" sz="quarter" idx="5"/>
          </p:nvPr>
        </p:nvSpPr>
        <p:spPr/>
        <p:txBody>
          <a:bodyPr/>
          <a:lstStyle/>
          <a:p>
            <a:fld id="{4C9CF45A-6489-4E01-B246-56E867F034D4}" type="slidenum">
              <a:rPr lang="en-US"/>
              <a:t>23</a:t>
            </a:fld>
            <a:endParaRPr lang="en-US"/>
          </a:p>
        </p:txBody>
      </p:sp>
    </p:spTree>
    <p:extLst>
      <p:ext uri="{BB962C8B-B14F-4D97-AF65-F5344CB8AC3E}">
        <p14:creationId xmlns:p14="http://schemas.microsoft.com/office/powerpoint/2010/main" val="52494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US"/>
          </a:p>
          <a:p>
            <a:pPr lvl="1">
              <a:lnSpc>
                <a:spcPct val="90000"/>
              </a:lnSpc>
              <a:spcBef>
                <a:spcPts val="500"/>
              </a:spcBef>
            </a:pPr>
            <a:r>
              <a:rPr lang="en-US"/>
              <a:t>Handouts – Starting a COAD document (Lori), CERT, IDHRC Flyer</a:t>
            </a:r>
          </a:p>
          <a:p>
            <a:pPr lvl="1">
              <a:lnSpc>
                <a:spcPct val="90000"/>
              </a:lnSpc>
              <a:spcBef>
                <a:spcPts val="500"/>
              </a:spcBef>
            </a:pPr>
            <a:r>
              <a:rPr lang="en-US"/>
              <a:t>Copies of the ppt? </a:t>
            </a:r>
          </a:p>
        </p:txBody>
      </p:sp>
      <p:sp>
        <p:nvSpPr>
          <p:cNvPr id="4" name="Slide Number Placeholder 3"/>
          <p:cNvSpPr>
            <a:spLocks noGrp="1"/>
          </p:cNvSpPr>
          <p:nvPr>
            <p:ph type="sldNum" sz="quarter" idx="5"/>
          </p:nvPr>
        </p:nvSpPr>
        <p:spPr/>
        <p:txBody>
          <a:bodyPr/>
          <a:lstStyle/>
          <a:p>
            <a:fld id="{4C9CF45A-6489-4E01-B246-56E867F034D4}" type="slidenum">
              <a:rPr lang="en-US"/>
              <a:t>24</a:t>
            </a:fld>
            <a:endParaRPr lang="en-US"/>
          </a:p>
        </p:txBody>
      </p:sp>
    </p:spTree>
    <p:extLst>
      <p:ext uri="{BB962C8B-B14F-4D97-AF65-F5344CB8AC3E}">
        <p14:creationId xmlns:p14="http://schemas.microsoft.com/office/powerpoint/2010/main" val="102763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B3EC6-A934-4029-ADA7-9A060BF0728D}"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8D3B9-0D12-421E-8A88-A63E8DFDD204}" type="slidenum">
              <a:rPr lang="en-US" smtClean="0"/>
              <a:t>‹#›</a:t>
            </a:fld>
            <a:endParaRPr lang="en-US"/>
          </a:p>
        </p:txBody>
      </p:sp>
    </p:spTree>
    <p:extLst>
      <p:ext uri="{BB962C8B-B14F-4D97-AF65-F5344CB8AC3E}">
        <p14:creationId xmlns:p14="http://schemas.microsoft.com/office/powerpoint/2010/main" val="3471406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9/30/2022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38980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91"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B3EC6-A934-4029-ADA7-9A060BF0728D}" type="datetimeFigureOut">
              <a:rPr lang="en-US" smtClean="0"/>
              <a:t>9/30/2022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8D3B9-0D12-421E-8A88-A63E8DFDD204}" type="slidenum">
              <a:rPr lang="en-US" smtClean="0"/>
              <a:t>‹#›</a:t>
            </a:fld>
            <a:endParaRPr lang="en-US"/>
          </a:p>
        </p:txBody>
      </p:sp>
    </p:spTree>
    <p:extLst>
      <p:ext uri="{BB962C8B-B14F-4D97-AF65-F5344CB8AC3E}">
        <p14:creationId xmlns:p14="http://schemas.microsoft.com/office/powerpoint/2010/main" val="2568746100"/>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9/30/2022</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2" r:id="rId1"/>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6" Type="http://schemas.openxmlformats.org/officeDocument/2006/relationships/image" Target="../media/image29.jpeg"/><Relationship Id="rId117" Type="http://schemas.openxmlformats.org/officeDocument/2006/relationships/image" Target="../media/image76.jpeg"/><Relationship Id="rId21" Type="http://schemas.openxmlformats.org/officeDocument/2006/relationships/hyperlink" Target="http://www.nvoad.org/wp-content/uploads/2014/03/Billy-Graham-Rapid-Response-Team-logo.jpg" TargetMode="External"/><Relationship Id="rId42" Type="http://schemas.openxmlformats.org/officeDocument/2006/relationships/image" Target="../media/image37.jpeg"/><Relationship Id="rId47" Type="http://schemas.openxmlformats.org/officeDocument/2006/relationships/hyperlink" Target="http://www.nvoad.org/wp-content/uploads/2014/03/Habitat-rectangular-logo.jpg" TargetMode="External"/><Relationship Id="rId63" Type="http://schemas.openxmlformats.org/officeDocument/2006/relationships/hyperlink" Target="http://www.iocc.org/" TargetMode="External"/><Relationship Id="rId68" Type="http://schemas.openxmlformats.org/officeDocument/2006/relationships/image" Target="../media/image50.jpeg"/><Relationship Id="rId84" Type="http://schemas.openxmlformats.org/officeDocument/2006/relationships/image" Target="../media/image58.jpeg"/><Relationship Id="rId89" Type="http://schemas.openxmlformats.org/officeDocument/2006/relationships/hyperlink" Target="http://www.nvoad.org/wp-content/uploads/2014/03/Operation-Blessing-square-logo.gif" TargetMode="External"/><Relationship Id="rId112" Type="http://schemas.openxmlformats.org/officeDocument/2006/relationships/image" Target="../media/image73.png"/><Relationship Id="rId16" Type="http://schemas.openxmlformats.org/officeDocument/2006/relationships/image" Target="../media/image24.jpeg"/><Relationship Id="rId107" Type="http://schemas.openxmlformats.org/officeDocument/2006/relationships/hyperlink" Target="http://www.nvoad.org/wp-content/uploads/2014/03/team-rubicon-logo.png" TargetMode="External"/><Relationship Id="rId11" Type="http://schemas.openxmlformats.org/officeDocument/2006/relationships/hyperlink" Target="http://www.nvoad.org/wp-content/uploads/2014/03/All-Hands-Volunteers-Logo.jpg" TargetMode="External"/><Relationship Id="rId32" Type="http://schemas.openxmlformats.org/officeDocument/2006/relationships/image" Target="../media/image32.jpeg"/><Relationship Id="rId37" Type="http://schemas.openxmlformats.org/officeDocument/2006/relationships/hyperlink" Target="http://www.nvoad.org/wp-content/uploads/2014/03/Disciples-of-Christ-Logo.jpg" TargetMode="External"/><Relationship Id="rId53" Type="http://schemas.openxmlformats.org/officeDocument/2006/relationships/hyperlink" Target="http://www.nvoad.org/wp-content/uploads/2014/03/Hope-aacr-Logo-Large.jpg" TargetMode="External"/><Relationship Id="rId58" Type="http://schemas.openxmlformats.org/officeDocument/2006/relationships/image" Target="../media/image45.png"/><Relationship Id="rId74" Type="http://schemas.openxmlformats.org/officeDocument/2006/relationships/image" Target="../media/image53.png"/><Relationship Id="rId79" Type="http://schemas.openxmlformats.org/officeDocument/2006/relationships/hyperlink" Target="http://www.nvoad.org/wp-content/uploads/2015/03/MDS-Logo.jpg" TargetMode="External"/><Relationship Id="rId102" Type="http://schemas.openxmlformats.org/officeDocument/2006/relationships/image" Target="../media/image68.jpeg"/><Relationship Id="rId5" Type="http://schemas.openxmlformats.org/officeDocument/2006/relationships/hyperlink" Target="http://www.presbyterianmission.org/ministries/pda/" TargetMode="External"/><Relationship Id="rId61" Type="http://schemas.openxmlformats.org/officeDocument/2006/relationships/hyperlink" Target="http://www.nvoad.org/wp-content/uploads/2014/03/Humane-Society-blue-logo.jpg" TargetMode="External"/><Relationship Id="rId82" Type="http://schemas.openxmlformats.org/officeDocument/2006/relationships/image" Target="../media/image57.png"/><Relationship Id="rId90" Type="http://schemas.openxmlformats.org/officeDocument/2006/relationships/image" Target="../media/image61.gif"/><Relationship Id="rId95" Type="http://schemas.openxmlformats.org/officeDocument/2006/relationships/hyperlink" Target="http://www.nvoad.org/wp-content/uploads/2014/03/Rebuilding-Together.jpg" TargetMode="External"/><Relationship Id="rId19" Type="http://schemas.openxmlformats.org/officeDocument/2006/relationships/hyperlink" Target="http://www.nvoad.org/wp-content/uploads/2015/04/download.png" TargetMode="External"/><Relationship Id="rId14" Type="http://schemas.openxmlformats.org/officeDocument/2006/relationships/image" Target="../media/image23.jpeg"/><Relationship Id="rId22" Type="http://schemas.openxmlformats.org/officeDocument/2006/relationships/image" Target="../media/image27.jpeg"/><Relationship Id="rId27" Type="http://schemas.openxmlformats.org/officeDocument/2006/relationships/hyperlink" Target="http://www.nvoad.org/wp-content/uploads/2014/03/Catholic-Charities-USA-color-logo.jpg" TargetMode="External"/><Relationship Id="rId30" Type="http://schemas.openxmlformats.org/officeDocument/2006/relationships/image" Target="../media/image31.jpeg"/><Relationship Id="rId35" Type="http://schemas.openxmlformats.org/officeDocument/2006/relationships/hyperlink" Target="http://www.nvoad.org/wp-content/uploads/2014/03/Cooperative-Baptist-Fellowship-Logo.jpg" TargetMode="External"/><Relationship Id="rId43" Type="http://schemas.openxmlformats.org/officeDocument/2006/relationships/hyperlink" Target="http://www.nvoad.org/wp-content/uploads/2014/03/Feeding-America-Logo.jpg" TargetMode="External"/><Relationship Id="rId48" Type="http://schemas.openxmlformats.org/officeDocument/2006/relationships/image" Target="../media/image40.jpeg"/><Relationship Id="rId56" Type="http://schemas.openxmlformats.org/officeDocument/2006/relationships/image" Target="../media/image44.jpeg"/><Relationship Id="rId64" Type="http://schemas.openxmlformats.org/officeDocument/2006/relationships/image" Target="../media/image48.jpeg"/><Relationship Id="rId69" Type="http://schemas.openxmlformats.org/officeDocument/2006/relationships/hyperlink" Target="http://www.nvoad.org/wp-content/uploads/2014/03/International-Critical-Incident-Stress-Foundation-Logo.jpg" TargetMode="External"/><Relationship Id="rId77" Type="http://schemas.openxmlformats.org/officeDocument/2006/relationships/hyperlink" Target="http://www.nvoad.org/wp-content/uploads/2014/03/Lutheran-Disaster-Response-Logo-Full.png" TargetMode="External"/><Relationship Id="rId100" Type="http://schemas.openxmlformats.org/officeDocument/2006/relationships/image" Target="../media/image67.jpeg"/><Relationship Id="rId105" Type="http://schemas.openxmlformats.org/officeDocument/2006/relationships/hyperlink" Target="http://www.nvoad.org/wp-content/uploads/2014/03/tsa.png" TargetMode="External"/><Relationship Id="rId113" Type="http://schemas.openxmlformats.org/officeDocument/2006/relationships/hyperlink" Target="http://www.nvoad.org/wp-content/uploads/2014/03/DisasterMinistries_Logo_11.17.2014.png" TargetMode="External"/><Relationship Id="rId118" Type="http://schemas.openxmlformats.org/officeDocument/2006/relationships/image" Target="../media/image77.png"/><Relationship Id="rId8" Type="http://schemas.openxmlformats.org/officeDocument/2006/relationships/hyperlink" Target="http://www.unitedway.org/take-action/volunteer" TargetMode="External"/><Relationship Id="rId51" Type="http://schemas.openxmlformats.org/officeDocument/2006/relationships/hyperlink" Target="http://www.nvoad.org/wp-content/uploads/2014/03/250px-Heart_to_Heart_International.png" TargetMode="External"/><Relationship Id="rId72" Type="http://schemas.openxmlformats.org/officeDocument/2006/relationships/image" Target="../media/image52.jpeg"/><Relationship Id="rId80" Type="http://schemas.openxmlformats.org/officeDocument/2006/relationships/image" Target="../media/image56.jpeg"/><Relationship Id="rId85" Type="http://schemas.openxmlformats.org/officeDocument/2006/relationships/hyperlink" Target="http://www.nvoad.org/wp-content/uploads/2014/03/Nazarene-Disasater-Response-logo.jpg" TargetMode="External"/><Relationship Id="rId93" Type="http://schemas.openxmlformats.org/officeDocument/2006/relationships/image" Target="../media/image63.jpeg"/><Relationship Id="rId98" Type="http://schemas.openxmlformats.org/officeDocument/2006/relationships/image" Target="../media/image66.jpeg"/><Relationship Id="rId121" Type="http://schemas.openxmlformats.org/officeDocument/2006/relationships/image" Target="../media/image80.png"/><Relationship Id="rId3" Type="http://schemas.openxmlformats.org/officeDocument/2006/relationships/hyperlink" Target="http://pcamna.org/" TargetMode="External"/><Relationship Id="rId12" Type="http://schemas.openxmlformats.org/officeDocument/2006/relationships/image" Target="../media/image22.jpeg"/><Relationship Id="rId17" Type="http://schemas.openxmlformats.org/officeDocument/2006/relationships/hyperlink" Target="http://www.nvoad.org/wp-content/uploads/2014/03/American-Radio-Relay-League-color-logo.jpg" TargetMode="External"/><Relationship Id="rId25" Type="http://schemas.openxmlformats.org/officeDocument/2006/relationships/hyperlink" Target="http://www.nvoad.org/wp-content/uploads/2014/03/Bhuddist-Tzu-Chi-logo.jpg" TargetMode="External"/><Relationship Id="rId33" Type="http://schemas.openxmlformats.org/officeDocument/2006/relationships/hyperlink" Target="http://www.nvoad.org/wp-content/uploads/2014/03/convoyofhope.png" TargetMode="External"/><Relationship Id="rId38" Type="http://schemas.openxmlformats.org/officeDocument/2006/relationships/image" Target="../media/image35.jpeg"/><Relationship Id="rId46" Type="http://schemas.openxmlformats.org/officeDocument/2006/relationships/image" Target="../media/image39.jpeg"/><Relationship Id="rId59" Type="http://schemas.openxmlformats.org/officeDocument/2006/relationships/hyperlink" Target="http://www.nvoad.org/wp-content/uploads/2014/03/Hope-Worldwide-090626-Logo.png" TargetMode="External"/><Relationship Id="rId67" Type="http://schemas.openxmlformats.org/officeDocument/2006/relationships/hyperlink" Target="http://www.nvoad.org/wp-content/uploads/2014/03/Islamic-Relief-USA.jpg" TargetMode="External"/><Relationship Id="rId103" Type="http://schemas.openxmlformats.org/officeDocument/2006/relationships/hyperlink" Target="http://www.nvoad.org/wp-content/uploads/2014/03/sbdr.png" TargetMode="External"/><Relationship Id="rId108" Type="http://schemas.openxmlformats.org/officeDocument/2006/relationships/image" Target="../media/image71.png"/><Relationship Id="rId116" Type="http://schemas.openxmlformats.org/officeDocument/2006/relationships/hyperlink" Target="http://www.nvoad.org/wp-content/uploads/2014/03/WORLD_RENEW_DRS_50pct.jpg" TargetMode="External"/><Relationship Id="rId20" Type="http://schemas.openxmlformats.org/officeDocument/2006/relationships/image" Target="../media/image26.png"/><Relationship Id="rId41" Type="http://schemas.openxmlformats.org/officeDocument/2006/relationships/hyperlink" Target="http://www.nvoad.org/wp-content/uploads/2014/03/Episcopal-Relief-and-Development-Logo.jpg" TargetMode="External"/><Relationship Id="rId54" Type="http://schemas.openxmlformats.org/officeDocument/2006/relationships/image" Target="../media/image43.jpeg"/><Relationship Id="rId62" Type="http://schemas.openxmlformats.org/officeDocument/2006/relationships/image" Target="../media/image47.jpeg"/><Relationship Id="rId70" Type="http://schemas.openxmlformats.org/officeDocument/2006/relationships/image" Target="../media/image51.jpeg"/><Relationship Id="rId75" Type="http://schemas.openxmlformats.org/officeDocument/2006/relationships/hyperlink" Target="http://www.nvoad.org/wp-content/uploads/2014/03/Official-Latter-Day-Saint-Charities-Logo-Blue-JPG.jpg" TargetMode="External"/><Relationship Id="rId83" Type="http://schemas.openxmlformats.org/officeDocument/2006/relationships/hyperlink" Target="http://www.nvoad.org/wp-content/uploads/2014/03/NOVA.jpg" TargetMode="External"/><Relationship Id="rId88" Type="http://schemas.openxmlformats.org/officeDocument/2006/relationships/image" Target="../media/image60.jpeg"/><Relationship Id="rId91" Type="http://schemas.openxmlformats.org/officeDocument/2006/relationships/hyperlink" Target="http://www.nvoad.org/wp-content/uploads/2014/03/PointsofLight_C.jpg" TargetMode="External"/><Relationship Id="rId96" Type="http://schemas.openxmlformats.org/officeDocument/2006/relationships/image" Target="../media/image65.jpeg"/><Relationship Id="rId111" Type="http://schemas.openxmlformats.org/officeDocument/2006/relationships/hyperlink" Target="http://www.nvoad.org/wp-content/uploads/2014/03/umcor.png" TargetMode="External"/><Relationship Id="rId1" Type="http://schemas.openxmlformats.org/officeDocument/2006/relationships/slideLayout" Target="../slideLayouts/slideLayout3.xml"/><Relationship Id="rId6" Type="http://schemas.openxmlformats.org/officeDocument/2006/relationships/hyperlink" Target="http://www.nvoad.org/wp-content/uploads/2014/03/uwww.png" TargetMode="External"/><Relationship Id="rId15" Type="http://schemas.openxmlformats.org/officeDocument/2006/relationships/hyperlink" Target="http://www.americares.org/" TargetMode="External"/><Relationship Id="rId23" Type="http://schemas.openxmlformats.org/officeDocument/2006/relationships/hyperlink" Target="http://www.nvoad.org/wp-content/uploads/2014/03/BrethrenDisasterMinistries.jpg" TargetMode="External"/><Relationship Id="rId28" Type="http://schemas.openxmlformats.org/officeDocument/2006/relationships/image" Target="../media/image30.jpeg"/><Relationship Id="rId36" Type="http://schemas.openxmlformats.org/officeDocument/2006/relationships/image" Target="../media/image34.jpeg"/><Relationship Id="rId49" Type="http://schemas.openxmlformats.org/officeDocument/2006/relationships/hyperlink" Target="http://www.nvoad.org/wp-content/uploads/2014/03/headwaters-relief-logo-1.jpg" TargetMode="External"/><Relationship Id="rId57" Type="http://schemas.openxmlformats.org/officeDocument/2006/relationships/hyperlink" Target="http://www.nvoad.org/wp-content/uploads/2014/03/hopeforcelogo.png" TargetMode="External"/><Relationship Id="rId106" Type="http://schemas.openxmlformats.org/officeDocument/2006/relationships/image" Target="../media/image70.png"/><Relationship Id="rId114" Type="http://schemas.openxmlformats.org/officeDocument/2006/relationships/image" Target="../media/image74.png"/><Relationship Id="rId119" Type="http://schemas.openxmlformats.org/officeDocument/2006/relationships/image" Target="../media/image78.png"/><Relationship Id="rId10" Type="http://schemas.openxmlformats.org/officeDocument/2006/relationships/image" Target="../media/image21.jpeg"/><Relationship Id="rId31" Type="http://schemas.openxmlformats.org/officeDocument/2006/relationships/hyperlink" Target="http://www.nvoad.org/wp-content/uploads/2014/03/Church-World-Service-logo.jpg" TargetMode="External"/><Relationship Id="rId44" Type="http://schemas.openxmlformats.org/officeDocument/2006/relationships/image" Target="../media/image38.jpeg"/><Relationship Id="rId52" Type="http://schemas.openxmlformats.org/officeDocument/2006/relationships/image" Target="../media/image42.png"/><Relationship Id="rId60" Type="http://schemas.openxmlformats.org/officeDocument/2006/relationships/image" Target="../media/image46.png"/><Relationship Id="rId65" Type="http://schemas.openxmlformats.org/officeDocument/2006/relationships/hyperlink" Target="http://www.nvoad.org/wp-content/uploads/2014/03/ICNA-Relief-USA-jpeg-logo.jpg" TargetMode="External"/><Relationship Id="rId73" Type="http://schemas.openxmlformats.org/officeDocument/2006/relationships/hyperlink" Target="http://www.nvoad.org/wp-content/uploads/2014/03/logol2h.png" TargetMode="External"/><Relationship Id="rId78" Type="http://schemas.openxmlformats.org/officeDocument/2006/relationships/image" Target="../media/image55.png"/><Relationship Id="rId81" Type="http://schemas.openxmlformats.org/officeDocument/2006/relationships/hyperlink" Target="http://www.nvoad.org/wp-content/uploads/2014/03/National-Association-of-Jewish-Chaplains_logo.png" TargetMode="External"/><Relationship Id="rId86" Type="http://schemas.openxmlformats.org/officeDocument/2006/relationships/image" Target="../media/image59.jpeg"/><Relationship Id="rId94" Type="http://schemas.openxmlformats.org/officeDocument/2006/relationships/image" Target="../media/image64.jpeg"/><Relationship Id="rId99" Type="http://schemas.openxmlformats.org/officeDocument/2006/relationships/hyperlink" Target="http://www.nvoad.org/wp-content/uploads/2014/03/Save-the-Children-Logo-Black-and-Red.jpg" TargetMode="External"/><Relationship Id="rId101" Type="http://schemas.openxmlformats.org/officeDocument/2006/relationships/hyperlink" Target="http://www.nvoad.org/wp-content/uploads/2014/03/Society-of-St-Vincent-de-Paul-logo.jpg" TargetMode="External"/><Relationship Id="rId4" Type="http://schemas.openxmlformats.org/officeDocument/2006/relationships/hyperlink" Target="http://www.nvoad.org/wp-content/uploads/2014/03/Presbyterian-Disaster-Assistance-Square-Logo-w-tag.jpg" TargetMode="External"/><Relationship Id="rId9" Type="http://schemas.openxmlformats.org/officeDocument/2006/relationships/hyperlink" Target="http://www.nvoad.org/wp-content/uploads/2014/03/Adventist-Community-Services-Disaster-Response-logo.jpg" TargetMode="External"/><Relationship Id="rId13" Type="http://schemas.openxmlformats.org/officeDocument/2006/relationships/hyperlink" Target="http://www.nvoad.org/wp-content/uploads/2014/03/Alliance-of-Information-and-Referral-Systems-Logo-NEW.jpg" TargetMode="External"/><Relationship Id="rId18" Type="http://schemas.openxmlformats.org/officeDocument/2006/relationships/image" Target="../media/image25.jpeg"/><Relationship Id="rId39" Type="http://schemas.openxmlformats.org/officeDocument/2006/relationships/hyperlink" Target="http://www.nvoad.org/wp-content/uploads/2014/03/Direct-Relief-_Logo_CMYK.png" TargetMode="External"/><Relationship Id="rId109" Type="http://schemas.openxmlformats.org/officeDocument/2006/relationships/hyperlink" Target="http://www.nvoad.org/wp-content/uploads/2014/03/460385527_640.jpg" TargetMode="External"/><Relationship Id="rId34" Type="http://schemas.openxmlformats.org/officeDocument/2006/relationships/image" Target="../media/image33.png"/><Relationship Id="rId50" Type="http://schemas.openxmlformats.org/officeDocument/2006/relationships/image" Target="../media/image41.jpeg"/><Relationship Id="rId55" Type="http://schemas.openxmlformats.org/officeDocument/2006/relationships/hyperlink" Target="http://www.nvoad.org/wp-content/uploads/2014/03/Hope-Coalition-America-hi-res-color.jpg" TargetMode="External"/><Relationship Id="rId76" Type="http://schemas.openxmlformats.org/officeDocument/2006/relationships/image" Target="../media/image54.jpeg"/><Relationship Id="rId97" Type="http://schemas.openxmlformats.org/officeDocument/2006/relationships/hyperlink" Target="http://www.nvoad.org/wp-content/uploads/2014/03/Samaritans-Purse-logo-R-spotPDF-2.jpg" TargetMode="External"/><Relationship Id="rId104" Type="http://schemas.openxmlformats.org/officeDocument/2006/relationships/image" Target="../media/image69.png"/><Relationship Id="rId120" Type="http://schemas.openxmlformats.org/officeDocument/2006/relationships/image" Target="../media/image79.png"/><Relationship Id="rId7" Type="http://schemas.openxmlformats.org/officeDocument/2006/relationships/hyperlink" Target="https://give.liveunited.org/page/contribute/support-us" TargetMode="External"/><Relationship Id="rId71" Type="http://schemas.openxmlformats.org/officeDocument/2006/relationships/hyperlink" Target="http://www.nvoad.org/wp-content/uploads/2014/03/Jewish-Federations-of-North-America.jpg" TargetMode="External"/><Relationship Id="rId92" Type="http://schemas.openxmlformats.org/officeDocument/2006/relationships/image" Target="../media/image62.jpeg"/><Relationship Id="rId2" Type="http://schemas.openxmlformats.org/officeDocument/2006/relationships/hyperlink" Target="http://www.nvoad.org/wp-content/uploads/2014/03/Presbyterian-Church-in-America-MNA-Logo.jpg" TargetMode="External"/><Relationship Id="rId29" Type="http://schemas.openxmlformats.org/officeDocument/2006/relationships/hyperlink" Target="http://www.nvoad.org/wp-content/uploads/2014/03/Churches-of-Scientology-logo.jpg" TargetMode="External"/><Relationship Id="rId24" Type="http://schemas.openxmlformats.org/officeDocument/2006/relationships/image" Target="../media/image28.jpeg"/><Relationship Id="rId40" Type="http://schemas.openxmlformats.org/officeDocument/2006/relationships/image" Target="../media/image36.png"/><Relationship Id="rId45" Type="http://schemas.openxmlformats.org/officeDocument/2006/relationships/hyperlink" Target="http://www.nvoad.org/wp-content/uploads/2014/03/Feed_The_Children_Logo.jpg" TargetMode="External"/><Relationship Id="rId66" Type="http://schemas.openxmlformats.org/officeDocument/2006/relationships/image" Target="../media/image49.jpeg"/><Relationship Id="rId87" Type="http://schemas.openxmlformats.org/officeDocument/2006/relationships/hyperlink" Target="http://www.nvoad.org/wp-content/uploads/2014/03/Nechama-Logo.jpg" TargetMode="External"/><Relationship Id="rId110" Type="http://schemas.openxmlformats.org/officeDocument/2006/relationships/image" Target="../media/image72.jpeg"/><Relationship Id="rId115" Type="http://schemas.openxmlformats.org/officeDocument/2006/relationships/image" Target="../media/image75.png"/></Relationships>
</file>

<file path=ppt/slides/_rels/slide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4.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hyperlink" Target="http://nvoad.org/" TargetMode="External"/><Relationship Id="rId3" Type="http://schemas.openxmlformats.org/officeDocument/2006/relationships/image" Target="../media/image87.jpeg"/><Relationship Id="rId7" Type="http://schemas.openxmlformats.org/officeDocument/2006/relationships/hyperlink" Target="https://www.volunteeriowa.or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ready.iowa.gov/" TargetMode="External"/><Relationship Id="rId11" Type="http://schemas.openxmlformats.org/officeDocument/2006/relationships/hyperlink" Target="https://www.fema.gov/" TargetMode="External"/><Relationship Id="rId5" Type="http://schemas.openxmlformats.org/officeDocument/2006/relationships/hyperlink" Target="https://www.iavoad.org/" TargetMode="External"/><Relationship Id="rId10" Type="http://schemas.openxmlformats.org/officeDocument/2006/relationships/hyperlink" Target="https://www.catholiccharitiesusa.org/resource/disaster-training-videos/" TargetMode="External"/><Relationship Id="rId4" Type="http://schemas.openxmlformats.org/officeDocument/2006/relationships/hyperlink" Target="https://homelandsecurity.iowa.gov/county-EM/" TargetMode="External"/><Relationship Id="rId9" Type="http://schemas.openxmlformats.org/officeDocument/2006/relationships/hyperlink" Target="https://www.pointsoflight.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mailto:Julie.Struck@volunteeriowa.org" TargetMode="External"/><Relationship Id="rId2" Type="http://schemas.openxmlformats.org/officeDocument/2006/relationships/image" Target="../media/image89.jpeg"/><Relationship Id="rId1" Type="http://schemas.openxmlformats.org/officeDocument/2006/relationships/slideLayout" Target="../slideLayouts/slideLayout12.xml"/><Relationship Id="rId6" Type="http://schemas.microsoft.com/office/2018/10/relationships/comments" Target="../comments/modernComment_10D_256379D3.xml"/><Relationship Id="rId5" Type="http://schemas.openxmlformats.org/officeDocument/2006/relationships/hyperlink" Target="mailto:rwulfekuhle@co.buchanan.ia.us" TargetMode="External"/><Relationship Id="rId4" Type="http://schemas.openxmlformats.org/officeDocument/2006/relationships/hyperlink" Target="mailto:Lori.Williams@iowa.gov"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34955D1-F4B4-436A-A2E7-34662CE0AE69}"/>
              </a:ext>
            </a:extLst>
          </p:cNvPr>
          <p:cNvSpPr txBox="1"/>
          <p:nvPr/>
        </p:nvSpPr>
        <p:spPr>
          <a:xfrm>
            <a:off x="481534" y="2554928"/>
            <a:ext cx="11026065" cy="1323439"/>
          </a:xfrm>
          <a:prstGeom prst="rect">
            <a:avLst/>
          </a:prstGeom>
          <a:noFill/>
        </p:spPr>
        <p:txBody>
          <a:bodyPr wrap="square" rtlCol="0">
            <a:spAutoFit/>
          </a:bodyPr>
          <a:lstStyle/>
          <a:p>
            <a:pPr algn="ctr"/>
            <a:r>
              <a:rPr lang="en-US" sz="4000" b="1">
                <a:solidFill>
                  <a:srgbClr val="F89C20"/>
                </a:solidFill>
              </a:rPr>
              <a:t>Being/Become Disaster Strong: Harnessing Disaster Volunteers</a:t>
            </a:r>
          </a:p>
        </p:txBody>
      </p:sp>
      <p:sp>
        <p:nvSpPr>
          <p:cNvPr id="15" name="TextBox 14">
            <a:extLst>
              <a:ext uri="{FF2B5EF4-FFF2-40B4-BE49-F238E27FC236}">
                <a16:creationId xmlns:a16="http://schemas.microsoft.com/office/drawing/2014/main" id="{A47914D9-D5CB-4D67-8D58-B88B857041D8}"/>
              </a:ext>
            </a:extLst>
          </p:cNvPr>
          <p:cNvSpPr txBox="1"/>
          <p:nvPr/>
        </p:nvSpPr>
        <p:spPr>
          <a:xfrm>
            <a:off x="9293" y="3846430"/>
            <a:ext cx="12192000" cy="2246769"/>
          </a:xfrm>
          <a:prstGeom prst="rect">
            <a:avLst/>
          </a:prstGeom>
          <a:noFill/>
        </p:spPr>
        <p:txBody>
          <a:bodyPr wrap="square" lIns="91440" tIns="45720" rIns="91440" bIns="45720" rtlCol="0" anchor="t">
            <a:spAutoFit/>
          </a:bodyPr>
          <a:lstStyle/>
          <a:p>
            <a:pPr algn="ctr"/>
            <a:r>
              <a:rPr lang="en-US" sz="2800">
                <a:solidFill>
                  <a:srgbClr val="444444"/>
                </a:solidFill>
              </a:rPr>
              <a:t>Lori Williams, Iowa Department of Homeland Security and Emergency Management</a:t>
            </a:r>
          </a:p>
          <a:p>
            <a:pPr algn="ctr"/>
            <a:r>
              <a:rPr lang="en-US" sz="2800">
                <a:solidFill>
                  <a:srgbClr val="444444"/>
                </a:solidFill>
              </a:rPr>
              <a:t>Michael Rojas, Volunteer Iowa</a:t>
            </a:r>
            <a:endParaRPr lang="en-US" sz="2800">
              <a:solidFill>
                <a:srgbClr val="444444"/>
              </a:solidFill>
              <a:ea typeface="Calibri"/>
              <a:cs typeface="Calibri"/>
            </a:endParaRPr>
          </a:p>
          <a:p>
            <a:pPr algn="ctr"/>
            <a:r>
              <a:rPr lang="en-US" sz="2800">
                <a:solidFill>
                  <a:srgbClr val="444444"/>
                </a:solidFill>
              </a:rPr>
              <a:t>Rick Wulfekuhle, Buchanan County Emergency Management Agency</a:t>
            </a:r>
            <a:endParaRPr lang="en-US" sz="2800">
              <a:solidFill>
                <a:srgbClr val="444444"/>
              </a:solidFill>
              <a:ea typeface="Calibri"/>
              <a:cs typeface="Calibri"/>
            </a:endParaRPr>
          </a:p>
          <a:p>
            <a:endParaRPr lang="en-US" sz="2800">
              <a:solidFill>
                <a:srgbClr val="444444"/>
              </a:solidFill>
            </a:endParaRPr>
          </a:p>
        </p:txBody>
      </p:sp>
      <p:grpSp>
        <p:nvGrpSpPr>
          <p:cNvPr id="2" name="Group 1">
            <a:extLst>
              <a:ext uri="{FF2B5EF4-FFF2-40B4-BE49-F238E27FC236}">
                <a16:creationId xmlns:a16="http://schemas.microsoft.com/office/drawing/2014/main" id="{7D13043B-5EEE-438B-8277-EA8D89474062}"/>
              </a:ext>
            </a:extLst>
          </p:cNvPr>
          <p:cNvGrpSpPr/>
          <p:nvPr/>
        </p:nvGrpSpPr>
        <p:grpSpPr>
          <a:xfrm>
            <a:off x="-256477" y="5810899"/>
            <a:ext cx="12561464" cy="1118029"/>
            <a:chOff x="-256477" y="5810899"/>
            <a:chExt cx="12561464" cy="1118029"/>
          </a:xfrm>
        </p:grpSpPr>
        <p:sp>
          <p:nvSpPr>
            <p:cNvPr id="21" name="Rectangle 20">
              <a:extLst>
                <a:ext uri="{FF2B5EF4-FFF2-40B4-BE49-F238E27FC236}">
                  <a16:creationId xmlns:a16="http://schemas.microsoft.com/office/drawing/2014/main" id="{9C82615B-8E68-4049-A23D-76CC2AC1FD53}"/>
                </a:ext>
              </a:extLst>
            </p:cNvPr>
            <p:cNvSpPr/>
            <p:nvPr/>
          </p:nvSpPr>
          <p:spPr>
            <a:xfrm>
              <a:off x="-256477" y="5810899"/>
              <a:ext cx="12561464" cy="1118029"/>
            </a:xfrm>
            <a:prstGeom prst="rect">
              <a:avLst/>
            </a:prstGeom>
            <a:solidFill>
              <a:srgbClr val="253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4AA82FA-6400-43F5-8AD0-2E5F4BFC1EC4}"/>
                </a:ext>
              </a:extLst>
            </p:cNvPr>
            <p:cNvSpPr txBox="1"/>
            <p:nvPr/>
          </p:nvSpPr>
          <p:spPr>
            <a:xfrm>
              <a:off x="0" y="5933408"/>
              <a:ext cx="12192000" cy="461665"/>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HANDOUTS &amp; PRESENTATIONS ARE AVAILABLE THROUGH THE EVENT APP</a:t>
              </a:r>
              <a:endParaRPr lang="en-US" sz="2400" b="1" dirty="0">
                <a:solidFill>
                  <a:schemeClr val="bg1"/>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430CB1A3-1925-4C07-9EF9-774A468369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11" y="268634"/>
            <a:ext cx="1761861" cy="1337774"/>
          </a:xfrm>
          <a:prstGeom prst="rect">
            <a:avLst/>
          </a:prstGeom>
        </p:spPr>
      </p:pic>
      <p:sp>
        <p:nvSpPr>
          <p:cNvPr id="19" name="Rectangle 18">
            <a:extLst>
              <a:ext uri="{FF2B5EF4-FFF2-40B4-BE49-F238E27FC236}">
                <a16:creationId xmlns:a16="http://schemas.microsoft.com/office/drawing/2014/main" id="{0BBBF5D2-08D8-463F-B347-277C1FB5CAD5}"/>
              </a:ext>
            </a:extLst>
          </p:cNvPr>
          <p:cNvSpPr/>
          <p:nvPr/>
        </p:nvSpPr>
        <p:spPr>
          <a:xfrm>
            <a:off x="-256477" y="5806113"/>
            <a:ext cx="12723540" cy="45719"/>
          </a:xfrm>
          <a:prstGeom prst="rect">
            <a:avLst/>
          </a:prstGeom>
          <a:solidFill>
            <a:srgbClr val="F89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9C20"/>
              </a:solidFill>
            </a:endParaRPr>
          </a:p>
        </p:txBody>
      </p:sp>
      <p:sp>
        <p:nvSpPr>
          <p:cNvPr id="10" name="TextBox 9">
            <a:extLst>
              <a:ext uri="{FF2B5EF4-FFF2-40B4-BE49-F238E27FC236}">
                <a16:creationId xmlns:a16="http://schemas.microsoft.com/office/drawing/2014/main" id="{2C86BEE4-EEC2-4AA2-90C2-FAB2EA78D7B3}"/>
              </a:ext>
            </a:extLst>
          </p:cNvPr>
          <p:cNvSpPr txBox="1"/>
          <p:nvPr/>
        </p:nvSpPr>
        <p:spPr>
          <a:xfrm>
            <a:off x="2292599" y="291190"/>
            <a:ext cx="8586439" cy="646331"/>
          </a:xfrm>
          <a:prstGeom prst="rect">
            <a:avLst/>
          </a:prstGeom>
          <a:noFill/>
        </p:spPr>
        <p:txBody>
          <a:bodyPr wrap="square" rtlCol="0">
            <a:spAutoFit/>
          </a:bodyPr>
          <a:lstStyle/>
          <a:p>
            <a:r>
              <a:rPr lang="en-US" sz="3600">
                <a:solidFill>
                  <a:srgbClr val="25396D"/>
                </a:solidFill>
                <a:latin typeface="Swiss 721 Condensed" panose="02000506040000020004" pitchFamily="2" charset="0"/>
              </a:rPr>
              <a:t>IOWA LEAGUE OF CITIES</a:t>
            </a:r>
          </a:p>
        </p:txBody>
      </p:sp>
      <p:sp>
        <p:nvSpPr>
          <p:cNvPr id="13" name="TextBox 12">
            <a:extLst>
              <a:ext uri="{FF2B5EF4-FFF2-40B4-BE49-F238E27FC236}">
                <a16:creationId xmlns:a16="http://schemas.microsoft.com/office/drawing/2014/main" id="{CE4DD1FF-578E-4798-A141-29BED55DDCFD}"/>
              </a:ext>
            </a:extLst>
          </p:cNvPr>
          <p:cNvSpPr txBox="1"/>
          <p:nvPr/>
        </p:nvSpPr>
        <p:spPr>
          <a:xfrm>
            <a:off x="2240240" y="748818"/>
            <a:ext cx="10064747" cy="984885"/>
          </a:xfrm>
          <a:prstGeom prst="rect">
            <a:avLst/>
          </a:prstGeom>
          <a:noFill/>
        </p:spPr>
        <p:txBody>
          <a:bodyPr wrap="square" rtlCol="0">
            <a:spAutoFit/>
          </a:bodyPr>
          <a:lstStyle/>
          <a:p>
            <a:r>
              <a:rPr lang="en-US" sz="5700">
                <a:solidFill>
                  <a:srgbClr val="25396D"/>
                </a:solidFill>
                <a:latin typeface="Swiss 721 Condensed" panose="02000506040000020004" pitchFamily="2" charset="0"/>
              </a:rPr>
              <a:t>ANNUAL CONFERENCE &amp; EXHIBIT</a:t>
            </a:r>
          </a:p>
        </p:txBody>
      </p:sp>
      <p:sp>
        <p:nvSpPr>
          <p:cNvPr id="22" name="Rectangle 21">
            <a:extLst>
              <a:ext uri="{FF2B5EF4-FFF2-40B4-BE49-F238E27FC236}">
                <a16:creationId xmlns:a16="http://schemas.microsoft.com/office/drawing/2014/main" id="{63B58EF8-6C98-4847-8171-1F3081A8FB84}"/>
              </a:ext>
            </a:extLst>
          </p:cNvPr>
          <p:cNvSpPr/>
          <p:nvPr/>
        </p:nvSpPr>
        <p:spPr>
          <a:xfrm flipV="1">
            <a:off x="7007290" y="541366"/>
            <a:ext cx="4749282" cy="45719"/>
          </a:xfrm>
          <a:prstGeom prst="rect">
            <a:avLst/>
          </a:prstGeom>
          <a:solidFill>
            <a:srgbClr val="F89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9C20"/>
              </a:solidFill>
            </a:endParaRPr>
          </a:p>
        </p:txBody>
      </p:sp>
      <p:sp>
        <p:nvSpPr>
          <p:cNvPr id="24" name="Rectangle 23">
            <a:extLst>
              <a:ext uri="{FF2B5EF4-FFF2-40B4-BE49-F238E27FC236}">
                <a16:creationId xmlns:a16="http://schemas.microsoft.com/office/drawing/2014/main" id="{4E36E7D2-47C3-431E-BCC7-7EF07AB84F99}"/>
              </a:ext>
            </a:extLst>
          </p:cNvPr>
          <p:cNvSpPr/>
          <p:nvPr/>
        </p:nvSpPr>
        <p:spPr>
          <a:xfrm rot="16200000">
            <a:off x="1609321" y="1000956"/>
            <a:ext cx="1180583" cy="45719"/>
          </a:xfrm>
          <a:prstGeom prst="rect">
            <a:avLst/>
          </a:prstGeom>
          <a:solidFill>
            <a:srgbClr val="F89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9C20"/>
              </a:solidFill>
            </a:endParaRPr>
          </a:p>
        </p:txBody>
      </p:sp>
    </p:spTree>
    <p:extLst>
      <p:ext uri="{BB962C8B-B14F-4D97-AF65-F5344CB8AC3E}">
        <p14:creationId xmlns:p14="http://schemas.microsoft.com/office/powerpoint/2010/main" val="105438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9" name="Rectangle 105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D512E-B2A3-C7D0-D5A9-21E41B6551C7}"/>
              </a:ext>
            </a:extLst>
          </p:cNvPr>
          <p:cNvSpPr>
            <a:spLocks noGrp="1"/>
          </p:cNvSpPr>
          <p:nvPr>
            <p:ph type="title"/>
          </p:nvPr>
        </p:nvSpPr>
        <p:spPr>
          <a:xfrm>
            <a:off x="5172074" y="286603"/>
            <a:ext cx="5983605" cy="1450757"/>
          </a:xfrm>
        </p:spPr>
        <p:txBody>
          <a:bodyPr>
            <a:normAutofit/>
          </a:bodyPr>
          <a:lstStyle/>
          <a:p>
            <a:r>
              <a:rPr lang="en-US"/>
              <a:t>AmeriCorps &amp; Emergency Management</a:t>
            </a:r>
          </a:p>
        </p:txBody>
      </p:sp>
      <p:pic>
        <p:nvPicPr>
          <p:cNvPr id="1026" name="Picture 2" descr="A few people writing on a whiteboard&#10;&#10;Description automatically generated with low confidence">
            <a:extLst>
              <a:ext uri="{FF2B5EF4-FFF2-40B4-BE49-F238E27FC236}">
                <a16:creationId xmlns:a16="http://schemas.microsoft.com/office/drawing/2014/main" id="{39D4C2F6-4425-3B23-4D32-0A40BF334F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308" r="18293"/>
          <a:stretch/>
        </p:blipFill>
        <p:spPr bwMode="auto">
          <a:xfrm>
            <a:off x="20" y="10"/>
            <a:ext cx="4580077"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61" name="Straight Connector 106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40F0AB-22DB-FA41-47E1-9412DE34C3B5}"/>
              </a:ext>
            </a:extLst>
          </p:cNvPr>
          <p:cNvSpPr>
            <a:spLocks noGrp="1"/>
          </p:cNvSpPr>
          <p:nvPr>
            <p:ph idx="1"/>
          </p:nvPr>
        </p:nvSpPr>
        <p:spPr>
          <a:xfrm>
            <a:off x="5172074" y="2108201"/>
            <a:ext cx="5983606" cy="3760891"/>
          </a:xfrm>
        </p:spPr>
        <p:txBody>
          <a:bodyPr vert="horz" lIns="0" tIns="45720" rIns="0" bIns="45720" rtlCol="0" anchor="t">
            <a:normAutofit/>
          </a:bodyPr>
          <a:lstStyle/>
          <a:p>
            <a:pPr rtl="0" fontAlgn="base">
              <a:lnSpc>
                <a:spcPct val="100000"/>
              </a:lnSpc>
            </a:pPr>
            <a:r>
              <a:rPr lang="en-US" sz="1700" b="0" i="0">
                <a:effectLst/>
                <a:latin typeface="Calibri"/>
                <a:cs typeface="Calibri"/>
              </a:rPr>
              <a:t>​</a:t>
            </a:r>
          </a:p>
          <a:p>
            <a:pPr rtl="0" fontAlgn="base">
              <a:lnSpc>
                <a:spcPct val="100000"/>
              </a:lnSpc>
            </a:pPr>
            <a:r>
              <a:rPr lang="en-US" sz="1700" b="1" i="0" u="none" strike="noStrike">
                <a:effectLst/>
                <a:latin typeface="Calibri"/>
                <a:cs typeface="Calibri"/>
              </a:rPr>
              <a:t>AmeriCorps Member Training</a:t>
            </a:r>
            <a:r>
              <a:rPr lang="en-US" sz="1700" b="1" i="0">
                <a:effectLst/>
                <a:latin typeface="Calibri"/>
                <a:cs typeface="Calibri"/>
              </a:rPr>
              <a:t>​</a:t>
            </a:r>
          </a:p>
          <a:p>
            <a:pPr rtl="0" fontAlgn="base">
              <a:lnSpc>
                <a:spcPct val="100000"/>
              </a:lnSpc>
              <a:buFont typeface="Arial" panose="020B0604020202020204" pitchFamily="34" charset="0"/>
              <a:buChar char="•"/>
            </a:pPr>
            <a:r>
              <a:rPr lang="en-US" sz="1700" b="0" i="0" u="none" strike="noStrike">
                <a:effectLst/>
                <a:latin typeface="Calibri"/>
                <a:cs typeface="Calibri"/>
              </a:rPr>
              <a:t>Introduction to Disaster Preparedness Training</a:t>
            </a:r>
            <a:r>
              <a:rPr lang="en-US" sz="1700" b="0" i="0">
                <a:effectLst/>
                <a:latin typeface="Calibri"/>
                <a:cs typeface="Calibri"/>
              </a:rPr>
              <a:t>​</a:t>
            </a:r>
          </a:p>
          <a:p>
            <a:pPr rtl="0" fontAlgn="base">
              <a:lnSpc>
                <a:spcPct val="100000"/>
              </a:lnSpc>
              <a:buFont typeface="Arial" panose="020B0604020202020204" pitchFamily="34" charset="0"/>
              <a:buChar char="•"/>
            </a:pPr>
            <a:r>
              <a:rPr lang="en-US" sz="1700" b="0" i="0" u="none" strike="noStrike">
                <a:effectLst/>
                <a:latin typeface="Calibri"/>
                <a:cs typeface="Calibri"/>
              </a:rPr>
              <a:t>CPR &amp; First Aid Training</a:t>
            </a:r>
            <a:r>
              <a:rPr lang="en-US" sz="1700" b="0" i="0">
                <a:effectLst/>
                <a:latin typeface="Calibri"/>
                <a:cs typeface="Calibri"/>
              </a:rPr>
              <a:t>​</a:t>
            </a:r>
          </a:p>
          <a:p>
            <a:pPr rtl="0" fontAlgn="base">
              <a:lnSpc>
                <a:spcPct val="100000"/>
              </a:lnSpc>
            </a:pPr>
            <a:r>
              <a:rPr lang="en-US" sz="1700" b="0" i="0">
                <a:effectLst/>
                <a:latin typeface="Calibri"/>
                <a:cs typeface="Calibri"/>
              </a:rPr>
              <a:t>​</a:t>
            </a:r>
          </a:p>
          <a:p>
            <a:pPr rtl="0" fontAlgn="base">
              <a:lnSpc>
                <a:spcPct val="100000"/>
              </a:lnSpc>
            </a:pPr>
            <a:r>
              <a:rPr lang="en-US" sz="1700" b="1" i="0" u="none" strike="noStrike">
                <a:effectLst/>
                <a:latin typeface="Calibri"/>
                <a:cs typeface="Calibri"/>
              </a:rPr>
              <a:t>AmeriCorps Program Disaster Role</a:t>
            </a:r>
            <a:r>
              <a:rPr lang="en-US" sz="1700" b="1" i="0">
                <a:effectLst/>
                <a:latin typeface="Calibri"/>
                <a:cs typeface="Calibri"/>
              </a:rPr>
              <a:t>​</a:t>
            </a:r>
          </a:p>
          <a:p>
            <a:pPr rtl="0" fontAlgn="base">
              <a:lnSpc>
                <a:spcPct val="100000"/>
              </a:lnSpc>
              <a:buFont typeface="Arial" panose="020B0604020202020204" pitchFamily="34" charset="0"/>
              <a:buChar char="•"/>
            </a:pPr>
            <a:r>
              <a:rPr lang="en-US" sz="1700" b="0" i="0" u="none" strike="noStrike">
                <a:effectLst/>
                <a:latin typeface="Calibri"/>
                <a:cs typeface="Calibri"/>
              </a:rPr>
              <a:t>Programs establish and maintain a disaster-oriented role with Volunteer Iowa to assist in disaster preparedness, response, recovery and/or mitigation activities.</a:t>
            </a:r>
            <a:endParaRPr lang="en-US" sz="1700" b="0" i="0">
              <a:effectLst/>
              <a:latin typeface="Calibri"/>
              <a:cs typeface="Calibri"/>
            </a:endParaRPr>
          </a:p>
          <a:p>
            <a:pPr>
              <a:lnSpc>
                <a:spcPct val="100000"/>
              </a:lnSpc>
            </a:pPr>
            <a:endParaRPr lang="en-US" sz="1700"/>
          </a:p>
        </p:txBody>
      </p:sp>
    </p:spTree>
    <p:extLst>
      <p:ext uri="{BB962C8B-B14F-4D97-AF65-F5344CB8AC3E}">
        <p14:creationId xmlns:p14="http://schemas.microsoft.com/office/powerpoint/2010/main" val="165790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B727A3-53FE-38C3-0D0F-8B57DA7F2D11}"/>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ea typeface="Calibri Light"/>
                <a:cs typeface="Calibri Light"/>
              </a:rPr>
              <a:t>Joplin Missouri Initial AmeriCorps Response </a:t>
            </a:r>
          </a:p>
        </p:txBody>
      </p:sp>
      <p:sp>
        <p:nvSpPr>
          <p:cNvPr id="45" name="Content Placeholder 2">
            <a:extLst>
              <a:ext uri="{FF2B5EF4-FFF2-40B4-BE49-F238E27FC236}">
                <a16:creationId xmlns:a16="http://schemas.microsoft.com/office/drawing/2014/main" id="{9D57C285-2CCD-375E-7605-4416844D9AFF}"/>
              </a:ext>
            </a:extLst>
          </p:cNvPr>
          <p:cNvSpPr>
            <a:spLocks noGrp="1"/>
          </p:cNvSpPr>
          <p:nvPr>
            <p:ph idx="1"/>
          </p:nvPr>
        </p:nvSpPr>
        <p:spPr>
          <a:xfrm>
            <a:off x="4810259" y="649480"/>
            <a:ext cx="6555347" cy="5546047"/>
          </a:xfrm>
        </p:spPr>
        <p:txBody>
          <a:bodyPr vert="horz" lIns="91440" tIns="45720" rIns="91440" bIns="45720" rtlCol="0" anchor="ctr">
            <a:normAutofit/>
          </a:bodyPr>
          <a:lstStyle/>
          <a:p>
            <a:pPr marL="0" indent="0">
              <a:buNone/>
            </a:pPr>
            <a:r>
              <a:rPr lang="en-US" sz="2000" b="1">
                <a:ea typeface="Calibri"/>
                <a:cs typeface="Calibri"/>
              </a:rPr>
              <a:t>Sunday May 22, 2011</a:t>
            </a:r>
            <a:endParaRPr lang="en-US" sz="2000"/>
          </a:p>
          <a:p>
            <a:r>
              <a:rPr lang="en-US" sz="2000">
                <a:ea typeface="Calibri"/>
                <a:cs typeface="Calibri"/>
              </a:rPr>
              <a:t>17:50 – Tornado hits</a:t>
            </a:r>
          </a:p>
          <a:p>
            <a:r>
              <a:rPr lang="en-US" sz="2000">
                <a:ea typeface="Calibri"/>
                <a:cs typeface="Calibri"/>
              </a:rPr>
              <a:t>19:30 – AmeriCorps Teams convened at HQ </a:t>
            </a:r>
          </a:p>
          <a:p>
            <a:r>
              <a:rPr lang="en-US" sz="2000">
                <a:ea typeface="Calibri"/>
                <a:cs typeface="Calibri"/>
              </a:rPr>
              <a:t>20:45 – AmeriCorps St. Louis Director arrives in Joplin</a:t>
            </a:r>
          </a:p>
          <a:p>
            <a:pPr marL="0" indent="0">
              <a:buNone/>
            </a:pPr>
            <a:r>
              <a:rPr lang="en-US" sz="2000" b="1">
                <a:ea typeface="Calibri"/>
                <a:cs typeface="Calibri"/>
              </a:rPr>
              <a:t>Monday May 23, 2011</a:t>
            </a:r>
          </a:p>
          <a:p>
            <a:r>
              <a:rPr lang="en-US" sz="2000">
                <a:ea typeface="Calibri"/>
                <a:cs typeface="Calibri"/>
              </a:rPr>
              <a:t>02:30 – 1st Wave of AmeriCorps arrive</a:t>
            </a:r>
          </a:p>
          <a:p>
            <a:pPr lvl="1"/>
            <a:r>
              <a:rPr lang="en-US" sz="2000">
                <a:ea typeface="Calibri"/>
                <a:cs typeface="Calibri"/>
              </a:rPr>
              <a:t>24 Members on the ground</a:t>
            </a:r>
          </a:p>
          <a:p>
            <a:r>
              <a:rPr lang="en-US" sz="2000">
                <a:ea typeface="Calibri"/>
                <a:cs typeface="Calibri"/>
              </a:rPr>
              <a:t>07:00 – 3 Members arrive at United Way 211 to support overflow call volume </a:t>
            </a:r>
          </a:p>
          <a:p>
            <a:r>
              <a:rPr lang="en-US" sz="2000">
                <a:ea typeface="Calibri"/>
                <a:cs typeface="Calibri"/>
              </a:rPr>
              <a:t>12:00 – 2nd Wave of AmeriCorps arrive</a:t>
            </a:r>
          </a:p>
          <a:p>
            <a:pPr lvl="1"/>
            <a:r>
              <a:rPr lang="en-US" sz="2000">
                <a:ea typeface="Calibri"/>
                <a:cs typeface="Calibri"/>
              </a:rPr>
              <a:t>62 Members on the ground</a:t>
            </a:r>
          </a:p>
        </p:txBody>
      </p:sp>
    </p:spTree>
    <p:extLst>
      <p:ext uri="{BB962C8B-B14F-4D97-AF65-F5344CB8AC3E}">
        <p14:creationId xmlns:p14="http://schemas.microsoft.com/office/powerpoint/2010/main" val="204444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306A46-8C31-5DE5-DB02-A53433F5C7D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How Volunteer Iowa can get you started?</a:t>
            </a:r>
          </a:p>
        </p:txBody>
      </p:sp>
      <p:sp>
        <p:nvSpPr>
          <p:cNvPr id="5" name="TextBox 4">
            <a:extLst>
              <a:ext uri="{FF2B5EF4-FFF2-40B4-BE49-F238E27FC236}">
                <a16:creationId xmlns:a16="http://schemas.microsoft.com/office/drawing/2014/main" id="{56A670C4-FA73-ED44-7E45-EA742A4DFABB}"/>
              </a:ext>
            </a:extLst>
          </p:cNvPr>
          <p:cNvSpPr txBox="1"/>
          <p:nvPr/>
        </p:nvSpPr>
        <p:spPr>
          <a:xfrm>
            <a:off x="8145572" y="493060"/>
            <a:ext cx="3654843" cy="575235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nSpc>
                <a:spcPct val="90000"/>
              </a:lnSpc>
              <a:spcBef>
                <a:spcPts val="1000"/>
              </a:spcBef>
              <a:spcAft>
                <a:spcPts val="600"/>
              </a:spcAft>
            </a:pPr>
            <a:r>
              <a:rPr lang="en-US" sz="2400">
                <a:solidFill>
                  <a:srgbClr val="000000"/>
                </a:solidFill>
              </a:rPr>
              <a:t>During</a:t>
            </a:r>
            <a:r>
              <a:rPr lang="en-US" sz="2400" kern="1200">
                <a:latin typeface="+mn-lt"/>
                <a:ea typeface="+mn-ea"/>
                <a:cs typeface="+mn-cs"/>
              </a:rPr>
              <a:t> disasters​​</a:t>
            </a:r>
            <a:endParaRPr lang="en-US" sz="2400" kern="1200">
              <a:latin typeface="+mn-lt"/>
              <a:cs typeface="Calibri"/>
            </a:endParaRPr>
          </a:p>
          <a:p>
            <a:pPr marL="342900" lvl="1" indent="-342900">
              <a:lnSpc>
                <a:spcPct val="90000"/>
              </a:lnSpc>
              <a:spcBef>
                <a:spcPts val="1000"/>
              </a:spcBef>
              <a:spcAft>
                <a:spcPts val="600"/>
              </a:spcAft>
              <a:buFont typeface="Arial"/>
              <a:buChar char="•"/>
            </a:pPr>
            <a:r>
              <a:rPr lang="en-US" sz="2400" kern="1200">
                <a:latin typeface="+mn-lt"/>
                <a:ea typeface="+mn-ea"/>
                <a:cs typeface="+mn-cs"/>
              </a:rPr>
              <a:t>Provide Just in time volunteer management training​​</a:t>
            </a:r>
            <a:endParaRPr lang="en-US" sz="2400" kern="1200">
              <a:latin typeface="+mn-lt"/>
              <a:cs typeface="Calibri"/>
            </a:endParaRPr>
          </a:p>
          <a:p>
            <a:pPr marL="342900" lvl="1" indent="-342900">
              <a:lnSpc>
                <a:spcPct val="90000"/>
              </a:lnSpc>
              <a:spcBef>
                <a:spcPts val="1000"/>
              </a:spcBef>
              <a:spcAft>
                <a:spcPts val="600"/>
              </a:spcAft>
              <a:buFont typeface="Arial"/>
              <a:buChar char="•"/>
            </a:pPr>
            <a:r>
              <a:rPr lang="en-US" sz="2400" kern="1200">
                <a:latin typeface="+mn-lt"/>
                <a:ea typeface="+mn-ea"/>
                <a:cs typeface="+mn-cs"/>
              </a:rPr>
              <a:t>Assist with volunteer data collection and reporting​​</a:t>
            </a:r>
            <a:endParaRPr lang="en-US" sz="2400" kern="1200">
              <a:latin typeface="+mn-lt"/>
              <a:cs typeface="Calibri"/>
            </a:endParaRPr>
          </a:p>
          <a:p>
            <a:pPr marL="342900" lvl="1" indent="-342900">
              <a:lnSpc>
                <a:spcPct val="90000"/>
              </a:lnSpc>
              <a:spcBef>
                <a:spcPts val="1000"/>
              </a:spcBef>
              <a:spcAft>
                <a:spcPts val="600"/>
              </a:spcAft>
              <a:buFont typeface="Arial"/>
              <a:buChar char="•"/>
            </a:pPr>
            <a:r>
              <a:rPr lang="en-US" sz="2400" kern="1200">
                <a:latin typeface="+mn-lt"/>
                <a:ea typeface="+mn-ea"/>
                <a:cs typeface="+mn-cs"/>
              </a:rPr>
              <a:t>Support organization to stand-up operation ​​</a:t>
            </a:r>
            <a:endParaRPr lang="en-US" sz="2400" kern="1200">
              <a:latin typeface="+mn-lt"/>
              <a:cs typeface="Calibri"/>
            </a:endParaRPr>
          </a:p>
          <a:p>
            <a:pPr marL="342900" indent="-342900">
              <a:lnSpc>
                <a:spcPct val="90000"/>
              </a:lnSpc>
              <a:spcBef>
                <a:spcPts val="1000"/>
              </a:spcBef>
              <a:spcAft>
                <a:spcPts val="600"/>
              </a:spcAft>
              <a:buFont typeface="Arial"/>
              <a:buChar char="•"/>
            </a:pPr>
            <a:r>
              <a:rPr lang="en-US" sz="2400" kern="1200">
                <a:latin typeface="+mn-lt"/>
                <a:ea typeface="+mn-ea"/>
                <a:cs typeface="+mn-cs"/>
              </a:rPr>
              <a:t>Partner with state VOAD</a:t>
            </a:r>
            <a:endParaRPr lang="en-US" sz="2400" kern="1200">
              <a:latin typeface="+mn-lt"/>
              <a:cs typeface="Calibri"/>
            </a:endParaRPr>
          </a:p>
          <a:p>
            <a:pPr marL="342900" lvl="1" indent="-342900">
              <a:lnSpc>
                <a:spcPct val="90000"/>
              </a:lnSpc>
              <a:spcBef>
                <a:spcPts val="1000"/>
              </a:spcBef>
              <a:spcAft>
                <a:spcPts val="600"/>
              </a:spcAft>
              <a:buFont typeface="Arial"/>
              <a:buChar char="•"/>
            </a:pPr>
            <a:r>
              <a:rPr lang="en-US" sz="2400" kern="1200">
                <a:latin typeface="+mn-lt"/>
                <a:ea typeface="+mn-ea"/>
                <a:cs typeface="+mn-cs"/>
              </a:rPr>
              <a:t>Connect with local COAD/VOAD/LTRG’s​​</a:t>
            </a:r>
            <a:endParaRPr lang="en-US" sz="2400" kern="1200">
              <a:latin typeface="+mn-lt"/>
              <a:cs typeface="Calibri"/>
            </a:endParaRPr>
          </a:p>
          <a:p>
            <a:pPr marL="342900" indent="-342900">
              <a:lnSpc>
                <a:spcPct val="90000"/>
              </a:lnSpc>
              <a:spcBef>
                <a:spcPts val="1000"/>
              </a:spcBef>
              <a:spcAft>
                <a:spcPts val="600"/>
              </a:spcAft>
              <a:buFont typeface="Arial"/>
              <a:buChar char="•"/>
            </a:pPr>
            <a:r>
              <a:rPr lang="en-US" sz="2400" kern="1200">
                <a:latin typeface="+mn-lt"/>
                <a:ea typeface="+mn-ea"/>
                <a:cs typeface="+mn-cs"/>
              </a:rPr>
              <a:t>Triage issues related to vol/don management</a:t>
            </a:r>
            <a:endParaRPr lang="en-US" sz="2400" kern="1200">
              <a:latin typeface="+mn-lt"/>
              <a:cs typeface="Calibri"/>
            </a:endParaRPr>
          </a:p>
        </p:txBody>
      </p:sp>
      <p:sp>
        <p:nvSpPr>
          <p:cNvPr id="4" name="TextBox 3">
            <a:extLst>
              <a:ext uri="{FF2B5EF4-FFF2-40B4-BE49-F238E27FC236}">
                <a16:creationId xmlns:a16="http://schemas.microsoft.com/office/drawing/2014/main" id="{3213B42A-B477-F447-3705-B38AD08699D0}"/>
              </a:ext>
            </a:extLst>
          </p:cNvPr>
          <p:cNvSpPr txBox="1"/>
          <p:nvPr/>
        </p:nvSpPr>
        <p:spPr>
          <a:xfrm>
            <a:off x="4570600" y="311244"/>
            <a:ext cx="3148013" cy="6374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sz="2400">
                <a:solidFill>
                  <a:srgbClr val="444444"/>
                </a:solidFill>
                <a:cs typeface="Arial"/>
              </a:rPr>
              <a:t>Before Disasters</a:t>
            </a:r>
          </a:p>
          <a:p>
            <a:pPr marL="342900" indent="-342900">
              <a:lnSpc>
                <a:spcPct val="90000"/>
              </a:lnSpc>
              <a:spcAft>
                <a:spcPts val="600"/>
              </a:spcAft>
              <a:buFont typeface="Arial"/>
              <a:buChar char="•"/>
            </a:pPr>
            <a:r>
              <a:rPr lang="en-US" sz="2400">
                <a:solidFill>
                  <a:srgbClr val="444444"/>
                </a:solidFill>
                <a:cs typeface="Arial"/>
              </a:rPr>
              <a:t>Help identify resources you need to get started​</a:t>
            </a:r>
            <a:endParaRPr lang="en-US" sz="2400">
              <a:cs typeface="Calibri"/>
            </a:endParaRPr>
          </a:p>
          <a:p>
            <a:pPr lvl="1">
              <a:lnSpc>
                <a:spcPct val="90000"/>
              </a:lnSpc>
              <a:spcAft>
                <a:spcPts val="600"/>
              </a:spcAft>
              <a:buChar char="•"/>
            </a:pPr>
            <a:r>
              <a:rPr lang="en-US" sz="2400">
                <a:solidFill>
                  <a:srgbClr val="444444"/>
                </a:solidFill>
                <a:cs typeface="Arial"/>
              </a:rPr>
              <a:t>Volunteer Reception Center training &amp; simulation​</a:t>
            </a:r>
          </a:p>
          <a:p>
            <a:pPr lvl="1">
              <a:lnSpc>
                <a:spcPct val="90000"/>
              </a:lnSpc>
              <a:spcAft>
                <a:spcPts val="600"/>
              </a:spcAft>
              <a:buChar char="•"/>
            </a:pPr>
            <a:r>
              <a:rPr lang="en-US" sz="2400">
                <a:solidFill>
                  <a:srgbClr val="444444"/>
                </a:solidFill>
                <a:cs typeface="Arial"/>
              </a:rPr>
              <a:t>Connect to relevant partners​</a:t>
            </a:r>
          </a:p>
          <a:p>
            <a:pPr>
              <a:lnSpc>
                <a:spcPct val="90000"/>
              </a:lnSpc>
              <a:spcAft>
                <a:spcPts val="600"/>
              </a:spcAft>
            </a:pPr>
            <a:r>
              <a:rPr lang="en-US" sz="2400">
                <a:solidFill>
                  <a:srgbClr val="444444"/>
                </a:solidFill>
                <a:cs typeface="Arial"/>
              </a:rPr>
              <a:t>Connect Corporate Volunteers​</a:t>
            </a:r>
          </a:p>
          <a:p>
            <a:pPr lvl="1">
              <a:lnSpc>
                <a:spcPct val="90000"/>
              </a:lnSpc>
              <a:spcAft>
                <a:spcPts val="600"/>
              </a:spcAft>
              <a:buChar char="•"/>
            </a:pPr>
            <a:r>
              <a:rPr lang="en-US" sz="2400">
                <a:solidFill>
                  <a:srgbClr val="444444"/>
                </a:solidFill>
                <a:cs typeface="Arial"/>
              </a:rPr>
              <a:t>Engage national service resources​</a:t>
            </a:r>
          </a:p>
          <a:p>
            <a:pPr lvl="1">
              <a:lnSpc>
                <a:spcPct val="90000"/>
              </a:lnSpc>
              <a:spcAft>
                <a:spcPts val="600"/>
              </a:spcAft>
              <a:buChar char="•"/>
            </a:pPr>
            <a:r>
              <a:rPr lang="en-US" sz="2400">
                <a:solidFill>
                  <a:srgbClr val="444444"/>
                </a:solidFill>
                <a:cs typeface="Arial"/>
              </a:rPr>
              <a:t>Student Volunteers ​</a:t>
            </a:r>
          </a:p>
          <a:p>
            <a:pPr>
              <a:lnSpc>
                <a:spcPct val="90000"/>
              </a:lnSpc>
              <a:spcAft>
                <a:spcPts val="600"/>
              </a:spcAft>
            </a:pPr>
            <a:r>
              <a:rPr lang="en-US" sz="2400">
                <a:solidFill>
                  <a:srgbClr val="444444"/>
                </a:solidFill>
                <a:cs typeface="Arial"/>
              </a:rPr>
              <a:t>Support/lead partner meetings</a:t>
            </a:r>
            <a:r>
              <a:rPr lang="en-US" sz="1700">
                <a:solidFill>
                  <a:srgbClr val="444444"/>
                </a:solidFill>
                <a:cs typeface="Arial"/>
              </a:rPr>
              <a:t> ​</a:t>
            </a:r>
          </a:p>
          <a:p>
            <a:pPr>
              <a:lnSpc>
                <a:spcPct val="90000"/>
              </a:lnSpc>
              <a:spcAft>
                <a:spcPts val="600"/>
              </a:spcAft>
              <a:buChar char="•"/>
            </a:pPr>
            <a:endParaRPr lang="en-US" sz="1700">
              <a:solidFill>
                <a:srgbClr val="444444"/>
              </a:solidFill>
              <a:cs typeface="Arial"/>
            </a:endParaRPr>
          </a:p>
        </p:txBody>
      </p:sp>
    </p:spTree>
    <p:extLst>
      <p:ext uri="{BB962C8B-B14F-4D97-AF65-F5344CB8AC3E}">
        <p14:creationId xmlns:p14="http://schemas.microsoft.com/office/powerpoint/2010/main" val="3565558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A7458-E75A-41A1-A554-F9CDABEF8CA2}"/>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kern="1200">
                <a:solidFill>
                  <a:srgbClr val="FFFFFF"/>
                </a:solidFill>
                <a:latin typeface="+mj-lt"/>
                <a:ea typeface="+mj-ea"/>
                <a:cs typeface="+mj-cs"/>
              </a:rPr>
              <a:t>Before AmeriCorps Disaster Response Teams (A-DRT)</a:t>
            </a:r>
          </a:p>
        </p:txBody>
      </p:sp>
      <p:pic>
        <p:nvPicPr>
          <p:cNvPr id="7" name="Picture 7" descr="A picture containing outdoor, old, dirty, broken&#10;&#10;Description automatically generated">
            <a:extLst>
              <a:ext uri="{FF2B5EF4-FFF2-40B4-BE49-F238E27FC236}">
                <a16:creationId xmlns:a16="http://schemas.microsoft.com/office/drawing/2014/main" id="{5D114C20-7ED9-7345-4820-10A6E73FC541}"/>
              </a:ext>
            </a:extLst>
          </p:cNvPr>
          <p:cNvPicPr>
            <a:picLocks noChangeAspect="1"/>
          </p:cNvPicPr>
          <p:nvPr/>
        </p:nvPicPr>
        <p:blipFill rotWithShape="1">
          <a:blip r:embed="rId2"/>
          <a:srcRect r="-2" b="27092"/>
          <a:stretch/>
        </p:blipFill>
        <p:spPr>
          <a:xfrm>
            <a:off x="317635" y="321733"/>
            <a:ext cx="4151681" cy="3026834"/>
          </a:xfrm>
          <a:prstGeom prst="rect">
            <a:avLst/>
          </a:prstGeom>
        </p:spPr>
      </p:pic>
      <p:pic>
        <p:nvPicPr>
          <p:cNvPr id="6" name="Picture 6" descr="A picture containing ground, outdoor, dirty&#10;&#10;Description automatically generated">
            <a:extLst>
              <a:ext uri="{FF2B5EF4-FFF2-40B4-BE49-F238E27FC236}">
                <a16:creationId xmlns:a16="http://schemas.microsoft.com/office/drawing/2014/main" id="{7277BD74-2E0A-A291-EB81-2049654BF2B0}"/>
              </a:ext>
            </a:extLst>
          </p:cNvPr>
          <p:cNvPicPr>
            <a:picLocks noChangeAspect="1"/>
          </p:cNvPicPr>
          <p:nvPr/>
        </p:nvPicPr>
        <p:blipFill rotWithShape="1">
          <a:blip r:embed="rId3"/>
          <a:srcRect t="12245" r="2" b="4044"/>
          <a:stretch/>
        </p:blipFill>
        <p:spPr>
          <a:xfrm>
            <a:off x="4638955" y="321733"/>
            <a:ext cx="3539976" cy="2985818"/>
          </a:xfrm>
          <a:prstGeom prst="rect">
            <a:avLst/>
          </a:prstGeom>
        </p:spPr>
      </p:pic>
      <p:pic>
        <p:nvPicPr>
          <p:cNvPr id="5" name="Picture 5" descr="Website, calendar&#10;&#10;Description automatically generated">
            <a:extLst>
              <a:ext uri="{FF2B5EF4-FFF2-40B4-BE49-F238E27FC236}">
                <a16:creationId xmlns:a16="http://schemas.microsoft.com/office/drawing/2014/main" id="{D03311CC-B69E-BC60-B5E5-CA1ED0753639}"/>
              </a:ext>
            </a:extLst>
          </p:cNvPr>
          <p:cNvPicPr>
            <a:picLocks noChangeAspect="1"/>
          </p:cNvPicPr>
          <p:nvPr/>
        </p:nvPicPr>
        <p:blipFill rotWithShape="1">
          <a:blip r:embed="rId4"/>
          <a:srcRect b="15550"/>
          <a:stretch/>
        </p:blipFill>
        <p:spPr>
          <a:xfrm>
            <a:off x="8348570" y="321734"/>
            <a:ext cx="3535590" cy="2985818"/>
          </a:xfrm>
          <a:prstGeom prst="rect">
            <a:avLst/>
          </a:prstGeom>
        </p:spPr>
      </p:pic>
      <p:cxnSp>
        <p:nvCxnSpPr>
          <p:cNvPr id="14" name="Straight Connector 1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indoor, dirty&#10;&#10;Description automatically generated">
            <a:extLst>
              <a:ext uri="{FF2B5EF4-FFF2-40B4-BE49-F238E27FC236}">
                <a16:creationId xmlns:a16="http://schemas.microsoft.com/office/drawing/2014/main" id="{0C0B532C-ADFB-6953-3DBC-929F2B073359}"/>
              </a:ext>
            </a:extLst>
          </p:cNvPr>
          <p:cNvPicPr>
            <a:picLocks noChangeAspect="1"/>
          </p:cNvPicPr>
          <p:nvPr/>
        </p:nvPicPr>
        <p:blipFill rotWithShape="1">
          <a:blip r:embed="rId5"/>
          <a:srcRect t="1509" r="-1" b="25555"/>
          <a:stretch/>
        </p:blipFill>
        <p:spPr>
          <a:xfrm>
            <a:off x="317635" y="3509433"/>
            <a:ext cx="4160452" cy="3026833"/>
          </a:xfrm>
          <a:prstGeom prst="rect">
            <a:avLst/>
          </a:prstGeom>
        </p:spPr>
      </p:pic>
      <p:sp>
        <p:nvSpPr>
          <p:cNvPr id="8" name="TextBox 7">
            <a:extLst>
              <a:ext uri="{FF2B5EF4-FFF2-40B4-BE49-F238E27FC236}">
                <a16:creationId xmlns:a16="http://schemas.microsoft.com/office/drawing/2014/main" id="{2CE2CA94-CAA4-5F2B-7771-066C2E4FF4AD}"/>
              </a:ext>
            </a:extLst>
          </p:cNvPr>
          <p:cNvSpPr txBox="1"/>
          <p:nvPr/>
        </p:nvSpPr>
        <p:spPr>
          <a:xfrm>
            <a:off x="9489140" y="5481917"/>
            <a:ext cx="3399304"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cs typeface="Calibri"/>
              </a:rPr>
              <a:t>Hurricane Ida 2021</a:t>
            </a:r>
          </a:p>
        </p:txBody>
      </p:sp>
    </p:spTree>
    <p:extLst>
      <p:ext uri="{BB962C8B-B14F-4D97-AF65-F5344CB8AC3E}">
        <p14:creationId xmlns:p14="http://schemas.microsoft.com/office/powerpoint/2010/main" val="1297687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34873-FE22-BF23-C465-49F4E936F54B}"/>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3400" kern="1200">
                <a:solidFill>
                  <a:srgbClr val="FFFFFF"/>
                </a:solidFill>
                <a:latin typeface="+mj-lt"/>
                <a:ea typeface="+mj-ea"/>
                <a:cs typeface="+mj-cs"/>
              </a:rPr>
              <a:t>After AmeriCorps Disaster Response Teams (A-DRT)</a:t>
            </a:r>
          </a:p>
        </p:txBody>
      </p:sp>
      <p:pic>
        <p:nvPicPr>
          <p:cNvPr id="5" name="Picture 4" descr="A picture containing building, ceiling, farm building, basement&#10;&#10;Description automatically generated">
            <a:extLst>
              <a:ext uri="{FF2B5EF4-FFF2-40B4-BE49-F238E27FC236}">
                <a16:creationId xmlns:a16="http://schemas.microsoft.com/office/drawing/2014/main" id="{F17E1544-E1C3-14EE-32A2-E63508F71DBC}"/>
              </a:ext>
            </a:extLst>
          </p:cNvPr>
          <p:cNvPicPr>
            <a:picLocks noChangeAspect="1"/>
          </p:cNvPicPr>
          <p:nvPr/>
        </p:nvPicPr>
        <p:blipFill rotWithShape="1">
          <a:blip r:embed="rId2">
            <a:extLst>
              <a:ext uri="{28A0092B-C50C-407E-A947-70E740481C1C}">
                <a14:useLocalDpi xmlns:a14="http://schemas.microsoft.com/office/drawing/2010/main" val="0"/>
              </a:ext>
            </a:extLst>
          </a:blip>
          <a:srcRect r="-2" b="2790"/>
          <a:stretch/>
        </p:blipFill>
        <p:spPr>
          <a:xfrm>
            <a:off x="317635" y="321733"/>
            <a:ext cx="4151681" cy="3026834"/>
          </a:xfrm>
          <a:prstGeom prst="rect">
            <a:avLst/>
          </a:prstGeom>
        </p:spPr>
      </p:pic>
      <p:pic>
        <p:nvPicPr>
          <p:cNvPr id="9" name="Picture 8" descr="A picture containing building, indoor, furniture&#10;&#10;Description automatically generated">
            <a:extLst>
              <a:ext uri="{FF2B5EF4-FFF2-40B4-BE49-F238E27FC236}">
                <a16:creationId xmlns:a16="http://schemas.microsoft.com/office/drawing/2014/main" id="{29E96DA6-541D-5929-12F8-95A712D23959}"/>
              </a:ext>
            </a:extLst>
          </p:cNvPr>
          <p:cNvPicPr>
            <a:picLocks noChangeAspect="1"/>
          </p:cNvPicPr>
          <p:nvPr/>
        </p:nvPicPr>
        <p:blipFill rotWithShape="1">
          <a:blip r:embed="rId3">
            <a:extLst>
              <a:ext uri="{28A0092B-C50C-407E-A947-70E740481C1C}">
                <a14:useLocalDpi xmlns:a14="http://schemas.microsoft.com/office/drawing/2010/main" val="0"/>
              </a:ext>
            </a:extLst>
          </a:blip>
          <a:srcRect l="3741" r="7342" b="3"/>
          <a:stretch/>
        </p:blipFill>
        <p:spPr>
          <a:xfrm>
            <a:off x="4638955" y="321733"/>
            <a:ext cx="3539976" cy="2985818"/>
          </a:xfrm>
          <a:prstGeom prst="rect">
            <a:avLst/>
          </a:prstGeom>
        </p:spPr>
      </p:pic>
      <p:pic>
        <p:nvPicPr>
          <p:cNvPr id="11" name="Picture 10" descr="A picture containing person, ground, person, building&#10;&#10;Description automatically generated">
            <a:extLst>
              <a:ext uri="{FF2B5EF4-FFF2-40B4-BE49-F238E27FC236}">
                <a16:creationId xmlns:a16="http://schemas.microsoft.com/office/drawing/2014/main" id="{55EBDB21-0DB2-CE08-410C-342E3DE0905C}"/>
              </a:ext>
            </a:extLst>
          </p:cNvPr>
          <p:cNvPicPr>
            <a:picLocks noChangeAspect="1"/>
          </p:cNvPicPr>
          <p:nvPr/>
        </p:nvPicPr>
        <p:blipFill rotWithShape="1">
          <a:blip r:embed="rId4">
            <a:extLst>
              <a:ext uri="{28A0092B-C50C-407E-A947-70E740481C1C}">
                <a14:useLocalDpi xmlns:a14="http://schemas.microsoft.com/office/drawing/2010/main" val="0"/>
              </a:ext>
            </a:extLst>
          </a:blip>
          <a:srcRect l="11190" r="3" b="3"/>
          <a:stretch/>
        </p:blipFill>
        <p:spPr>
          <a:xfrm>
            <a:off x="8348570" y="321734"/>
            <a:ext cx="3535590" cy="2985818"/>
          </a:xfrm>
          <a:prstGeom prst="rect">
            <a:avLst/>
          </a:prstGeom>
        </p:spPr>
      </p:pic>
      <p:cxnSp>
        <p:nvCxnSpPr>
          <p:cNvPr id="28" name="Straight Connector 2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uilding&#10;&#10;Description automatically generated">
            <a:extLst>
              <a:ext uri="{FF2B5EF4-FFF2-40B4-BE49-F238E27FC236}">
                <a16:creationId xmlns:a16="http://schemas.microsoft.com/office/drawing/2014/main" id="{EC57E3E6-7AE1-7155-A68B-85A3CCC3889E}"/>
              </a:ext>
            </a:extLst>
          </p:cNvPr>
          <p:cNvPicPr>
            <a:picLocks noChangeAspect="1"/>
          </p:cNvPicPr>
          <p:nvPr/>
        </p:nvPicPr>
        <p:blipFill rotWithShape="1">
          <a:blip r:embed="rId5">
            <a:extLst>
              <a:ext uri="{28A0092B-C50C-407E-A947-70E740481C1C}">
                <a14:useLocalDpi xmlns:a14="http://schemas.microsoft.com/office/drawing/2010/main" val="0"/>
              </a:ext>
            </a:extLst>
          </a:blip>
          <a:srcRect r="-1" b="2995"/>
          <a:stretch/>
        </p:blipFill>
        <p:spPr>
          <a:xfrm>
            <a:off x="317635" y="3509433"/>
            <a:ext cx="4160452" cy="3026833"/>
          </a:xfrm>
          <a:prstGeom prst="rect">
            <a:avLst/>
          </a:prstGeom>
        </p:spPr>
      </p:pic>
      <p:sp>
        <p:nvSpPr>
          <p:cNvPr id="12" name="TextBox 11">
            <a:extLst>
              <a:ext uri="{FF2B5EF4-FFF2-40B4-BE49-F238E27FC236}">
                <a16:creationId xmlns:a16="http://schemas.microsoft.com/office/drawing/2014/main" id="{72AD1065-DDB9-54A2-AE15-BF1684F66C77}"/>
              </a:ext>
            </a:extLst>
          </p:cNvPr>
          <p:cNvSpPr txBox="1"/>
          <p:nvPr/>
        </p:nvSpPr>
        <p:spPr>
          <a:xfrm>
            <a:off x="9672917" y="54415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Hurricane Ida 2021</a:t>
            </a:r>
            <a:r>
              <a:rPr lang="en-US">
                <a:cs typeface="Calibri"/>
              </a:rPr>
              <a:t>​</a:t>
            </a:r>
            <a:endParaRPr lang="en-US"/>
          </a:p>
        </p:txBody>
      </p:sp>
    </p:spTree>
    <p:extLst>
      <p:ext uri="{BB962C8B-B14F-4D97-AF65-F5344CB8AC3E}">
        <p14:creationId xmlns:p14="http://schemas.microsoft.com/office/powerpoint/2010/main" val="355232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6087-0937-E838-EDD5-762B846E07AF}"/>
              </a:ext>
            </a:extLst>
          </p:cNvPr>
          <p:cNvSpPr>
            <a:spLocks noGrp="1"/>
          </p:cNvSpPr>
          <p:nvPr>
            <p:ph type="title"/>
          </p:nvPr>
        </p:nvSpPr>
        <p:spPr>
          <a:xfrm>
            <a:off x="738594" y="-1651445"/>
            <a:ext cx="14137574" cy="2832945"/>
          </a:xfrm>
        </p:spPr>
        <p:txBody>
          <a:bodyPr/>
          <a:lstStyle/>
          <a:p>
            <a:r>
              <a:rPr lang="en-US">
                <a:cs typeface="Calibri Light"/>
              </a:rPr>
              <a:t>Collaborative Disaster Organizations</a:t>
            </a:r>
            <a:endParaRPr lang="en-US"/>
          </a:p>
        </p:txBody>
      </p:sp>
      <p:sp>
        <p:nvSpPr>
          <p:cNvPr id="4" name="Rectangle 3">
            <a:extLst>
              <a:ext uri="{FF2B5EF4-FFF2-40B4-BE49-F238E27FC236}">
                <a16:creationId xmlns:a16="http://schemas.microsoft.com/office/drawing/2014/main" id="{D5EB22F7-0C97-4A30-06C6-5D63B15EEF74}"/>
              </a:ext>
            </a:extLst>
          </p:cNvPr>
          <p:cNvSpPr>
            <a:spLocks noChangeArrowheads="1"/>
          </p:cNvSpPr>
          <p:nvPr/>
        </p:nvSpPr>
        <p:spPr bwMode="auto">
          <a:xfrm>
            <a:off x="4610278" y="1530539"/>
            <a:ext cx="1053173" cy="67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eaLnBrk="0" fontAlgn="ctr" hangingPunct="0">
              <a:spcBef>
                <a:spcPct val="0"/>
              </a:spcBef>
              <a:spcAft>
                <a:spcPct val="0"/>
              </a:spcAft>
            </a:pPr>
            <a:r>
              <a:rPr lang="en-US" altLang="en-US" sz="563">
                <a:latin typeface="Arial" panose="020B0604020202020204" pitchFamily="34" charset="0"/>
                <a:hlinkClick r:id="rId2"/>
              </a:rPr>
              <a:t>  </a:t>
            </a:r>
            <a:r>
              <a:rPr lang="en-US" altLang="en-US" sz="3825">
                <a:latin typeface="Arial" panose="020B0604020202020204" pitchFamily="34" charset="0"/>
              </a:rPr>
              <a:t> </a:t>
            </a:r>
            <a:r>
              <a:rPr lang="en-US" altLang="en-US" sz="563">
                <a:latin typeface="Arial" panose="020B0604020202020204" pitchFamily="34" charset="0"/>
              </a:rPr>
              <a:t>                                          </a:t>
            </a:r>
            <a:endParaRPr lang="en-US" altLang="en-US" sz="450">
              <a:solidFill>
                <a:srgbClr val="00AFF0"/>
              </a:solidFill>
              <a:latin typeface="Arial" panose="020B0604020202020204" pitchFamily="34" charset="0"/>
              <a:hlinkClick r:id="rId3" tooltip="Learn More"/>
            </a:endParaRPr>
          </a:p>
          <a:p>
            <a:pPr defTabSz="514350" eaLnBrk="0" fontAlgn="base" hangingPunct="0">
              <a:spcBef>
                <a:spcPct val="0"/>
              </a:spcBef>
              <a:spcAft>
                <a:spcPct val="0"/>
              </a:spcAft>
            </a:pPr>
            <a:endParaRPr lang="en-US" altLang="en-US" sz="563">
              <a:latin typeface="Arial" panose="020B0604020202020204" pitchFamily="34" charset="0"/>
            </a:endParaRPr>
          </a:p>
        </p:txBody>
      </p:sp>
      <p:sp>
        <p:nvSpPr>
          <p:cNvPr id="5" name="Rectangle 4">
            <a:extLst>
              <a:ext uri="{FF2B5EF4-FFF2-40B4-BE49-F238E27FC236}">
                <a16:creationId xmlns:a16="http://schemas.microsoft.com/office/drawing/2014/main" id="{E6B4B049-786E-F572-0FB8-8A779A839B7E}"/>
              </a:ext>
            </a:extLst>
          </p:cNvPr>
          <p:cNvSpPr>
            <a:spLocks noChangeArrowheads="1"/>
          </p:cNvSpPr>
          <p:nvPr/>
        </p:nvSpPr>
        <p:spPr bwMode="auto">
          <a:xfrm>
            <a:off x="4753313" y="1391748"/>
            <a:ext cx="817531" cy="73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eaLnBrk="0" fontAlgn="ctr" hangingPunct="0">
              <a:spcBef>
                <a:spcPct val="0"/>
              </a:spcBef>
              <a:spcAft>
                <a:spcPct val="0"/>
              </a:spcAft>
            </a:pPr>
            <a:r>
              <a:rPr lang="en-US" altLang="en-US" sz="563">
                <a:latin typeface="Arial" panose="020B0604020202020204" pitchFamily="34" charset="0"/>
                <a:hlinkClick r:id="rId4"/>
              </a:rPr>
              <a:t>  </a:t>
            </a:r>
            <a:r>
              <a:rPr lang="en-US" altLang="en-US" sz="4219">
                <a:latin typeface="Arial" panose="020B0604020202020204" pitchFamily="34" charset="0"/>
              </a:rPr>
              <a:t> </a:t>
            </a:r>
            <a:r>
              <a:rPr lang="en-US" altLang="en-US" sz="563">
                <a:latin typeface="Arial" panose="020B0604020202020204" pitchFamily="34" charset="0"/>
              </a:rPr>
              <a:t>                              </a:t>
            </a:r>
            <a:endParaRPr lang="en-US" altLang="en-US" sz="450">
              <a:solidFill>
                <a:srgbClr val="00AFF0"/>
              </a:solidFill>
              <a:latin typeface="Arial" panose="020B0604020202020204" pitchFamily="34" charset="0"/>
              <a:hlinkClick r:id="rId5" tooltip="Learn More"/>
            </a:endParaRPr>
          </a:p>
          <a:p>
            <a:pPr defTabSz="514350" eaLnBrk="0" fontAlgn="base" hangingPunct="0">
              <a:spcBef>
                <a:spcPct val="0"/>
              </a:spcBef>
              <a:spcAft>
                <a:spcPct val="0"/>
              </a:spcAft>
            </a:pPr>
            <a:endParaRPr lang="en-US" altLang="en-US" sz="563">
              <a:latin typeface="Arial" panose="020B0604020202020204" pitchFamily="34" charset="0"/>
            </a:endParaRPr>
          </a:p>
        </p:txBody>
      </p:sp>
      <p:sp>
        <p:nvSpPr>
          <p:cNvPr id="14" name="Rectangle 13">
            <a:extLst>
              <a:ext uri="{FF2B5EF4-FFF2-40B4-BE49-F238E27FC236}">
                <a16:creationId xmlns:a16="http://schemas.microsoft.com/office/drawing/2014/main" id="{1F0B3E42-549D-190D-8F1E-7BAB6B25A7B8}"/>
              </a:ext>
            </a:extLst>
          </p:cNvPr>
          <p:cNvSpPr>
            <a:spLocks noChangeArrowheads="1"/>
          </p:cNvSpPr>
          <p:nvPr/>
        </p:nvSpPr>
        <p:spPr bwMode="auto">
          <a:xfrm flipH="1">
            <a:off x="6784207" y="1269277"/>
            <a:ext cx="270183" cy="140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ctr" hangingPunct="0">
              <a:spcBef>
                <a:spcPct val="0"/>
              </a:spcBef>
              <a:spcAft>
                <a:spcPct val="0"/>
              </a:spcAft>
            </a:pPr>
            <a:r>
              <a:rPr lang="en-US" altLang="en-US" sz="563">
                <a:latin typeface="Arial" panose="020B0604020202020204" pitchFamily="34" charset="0"/>
                <a:hlinkClick r:id="rId6"/>
              </a:rPr>
              <a:t>  </a:t>
            </a:r>
            <a:r>
              <a:rPr lang="en-US" altLang="en-US" sz="4500">
                <a:latin typeface="Arial" panose="020B0604020202020204" pitchFamily="34" charset="0"/>
              </a:rPr>
              <a:t> </a:t>
            </a:r>
            <a:r>
              <a:rPr lang="en-US" altLang="en-US" sz="563">
                <a:latin typeface="Arial" panose="020B0604020202020204" pitchFamily="34" charset="0"/>
              </a:rPr>
              <a:t>                                                    </a:t>
            </a:r>
            <a:endParaRPr lang="en-US" altLang="en-US" sz="450">
              <a:solidFill>
                <a:srgbClr val="00AFF0"/>
              </a:solidFill>
              <a:latin typeface="Arial" panose="020B0604020202020204" pitchFamily="34" charset="0"/>
              <a:hlinkClick r:id="" action="ppaction://noaction"/>
            </a:endParaRPr>
          </a:p>
          <a:p>
            <a:pPr defTabSz="514350" rtl="1" eaLnBrk="0" fontAlgn="base" hangingPunct="0">
              <a:spcBef>
                <a:spcPct val="0"/>
              </a:spcBef>
              <a:spcAft>
                <a:spcPct val="0"/>
              </a:spcAft>
            </a:pPr>
            <a:r>
              <a:rPr lang="en-US" altLang="en-US" sz="450">
                <a:solidFill>
                  <a:srgbClr val="00AFF0"/>
                </a:solidFill>
                <a:latin typeface="Arial" panose="020B0604020202020204" pitchFamily="34" charset="0"/>
                <a:hlinkClick r:id="" action="ppaction://noaction"/>
              </a:rPr>
              <a:t>Learn More</a:t>
            </a:r>
            <a:r>
              <a:rPr lang="en-US" altLang="en-US" sz="450">
                <a:latin typeface="Arial" panose="020B0604020202020204" pitchFamily="34" charset="0"/>
              </a:rPr>
              <a:t> </a:t>
            </a:r>
            <a:r>
              <a:rPr lang="en-US" altLang="en-US" sz="450">
                <a:solidFill>
                  <a:srgbClr val="00AFF0"/>
                </a:solidFill>
                <a:latin typeface="Arial" panose="020B0604020202020204" pitchFamily="34" charset="0"/>
                <a:hlinkClick r:id="rId7" tooltip="Donate"/>
              </a:rPr>
              <a:t>Donate</a:t>
            </a:r>
            <a:r>
              <a:rPr lang="en-US" altLang="en-US" sz="450">
                <a:latin typeface="Arial" panose="020B0604020202020204" pitchFamily="34" charset="0"/>
              </a:rPr>
              <a:t> </a:t>
            </a:r>
            <a:r>
              <a:rPr lang="en-US" altLang="en-US" sz="450">
                <a:solidFill>
                  <a:srgbClr val="00AFF0"/>
                </a:solidFill>
                <a:latin typeface="Arial" panose="020B0604020202020204" pitchFamily="34" charset="0"/>
                <a:hlinkClick r:id="rId8" tooltip="Volunteer"/>
              </a:rPr>
              <a:t>Volunteer</a:t>
            </a:r>
            <a:r>
              <a:rPr lang="en-US" altLang="en-US" sz="450">
                <a:latin typeface="Arial" panose="020B0604020202020204" pitchFamily="34" charset="0"/>
              </a:rPr>
              <a:t> </a:t>
            </a:r>
            <a:endParaRPr lang="en-US" altLang="en-US" sz="563">
              <a:latin typeface="Arial" panose="020B0604020202020204" pitchFamily="34" charset="0"/>
            </a:endParaRPr>
          </a:p>
          <a:p>
            <a:pPr defTabSz="514350" eaLnBrk="0" fontAlgn="base" hangingPunct="0">
              <a:spcBef>
                <a:spcPct val="0"/>
              </a:spcBef>
              <a:spcAft>
                <a:spcPct val="0"/>
              </a:spcAft>
            </a:pPr>
            <a:endParaRPr lang="en-US" altLang="en-US" sz="563">
              <a:latin typeface="Arial" panose="020B0604020202020204" pitchFamily="34" charset="0"/>
            </a:endParaRPr>
          </a:p>
        </p:txBody>
      </p:sp>
      <p:pic>
        <p:nvPicPr>
          <p:cNvPr id="15" name="Picture 14" descr="Adventist Community Services Disaster Response logo">
            <a:hlinkClick r:id="rId9"/>
            <a:extLst>
              <a:ext uri="{FF2B5EF4-FFF2-40B4-BE49-F238E27FC236}">
                <a16:creationId xmlns:a16="http://schemas.microsoft.com/office/drawing/2014/main" id="{923354F7-EC9E-26C7-B26F-D46EEDA996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856" y="1961028"/>
            <a:ext cx="394190" cy="394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ll Hands Volunteers Logo">
            <a:hlinkClick r:id="rId11"/>
            <a:extLst>
              <a:ext uri="{FF2B5EF4-FFF2-40B4-BE49-F238E27FC236}">
                <a16:creationId xmlns:a16="http://schemas.microsoft.com/office/drawing/2014/main" id="{6E8CA1AA-1A23-B7E1-E364-70FB891430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23779" y="3612331"/>
            <a:ext cx="489133" cy="4891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lliance of Information and Referral Systems Logo-NEW">
            <a:hlinkClick r:id="rId13"/>
            <a:extLst>
              <a:ext uri="{FF2B5EF4-FFF2-40B4-BE49-F238E27FC236}">
                <a16:creationId xmlns:a16="http://schemas.microsoft.com/office/drawing/2014/main" id="{D50E698E-F84C-974E-C7B8-E539DC1C0D0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76900" y="3882471"/>
            <a:ext cx="342968" cy="3429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JF.01">
            <a:hlinkClick r:id="rId15"/>
            <a:extLst>
              <a:ext uri="{FF2B5EF4-FFF2-40B4-BE49-F238E27FC236}">
                <a16:creationId xmlns:a16="http://schemas.microsoft.com/office/drawing/2014/main" id="{D9E392B9-ECDD-A42F-7314-CFE7F520820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14072" y="3063468"/>
            <a:ext cx="868143" cy="244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merican Radio Relay League color logo">
            <a:hlinkClick r:id="rId17"/>
            <a:extLst>
              <a:ext uri="{FF2B5EF4-FFF2-40B4-BE49-F238E27FC236}">
                <a16:creationId xmlns:a16="http://schemas.microsoft.com/office/drawing/2014/main" id="{8A247619-1411-6A16-FD1E-8904CEB27B6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20220" y="1822860"/>
            <a:ext cx="702114" cy="6968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download">
            <a:hlinkClick r:id="rId19"/>
            <a:extLst>
              <a:ext uri="{FF2B5EF4-FFF2-40B4-BE49-F238E27FC236}">
                <a16:creationId xmlns:a16="http://schemas.microsoft.com/office/drawing/2014/main" id="{50F23E97-9E0E-9517-F443-3F7AB549CB4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31992" y="5958267"/>
            <a:ext cx="1171957" cy="52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illy Graham Rapid Response Team logo">
            <a:hlinkClick r:id="rId21"/>
            <a:extLst>
              <a:ext uri="{FF2B5EF4-FFF2-40B4-BE49-F238E27FC236}">
                <a16:creationId xmlns:a16="http://schemas.microsoft.com/office/drawing/2014/main" id="{AB4EA692-EAA9-74FD-57F0-EC3BB26D927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993917" y="1637116"/>
            <a:ext cx="467746" cy="3465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BrethrenDisasterMinistries">
            <a:hlinkClick r:id="rId23"/>
            <a:extLst>
              <a:ext uri="{FF2B5EF4-FFF2-40B4-BE49-F238E27FC236}">
                <a16:creationId xmlns:a16="http://schemas.microsoft.com/office/drawing/2014/main" id="{D6BD1F9A-6B91-E343-E26C-7BA0DB3819F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782206" y="2510234"/>
            <a:ext cx="911503" cy="3899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huddist Tzu Chi logo">
            <a:hlinkClick r:id="rId25"/>
            <a:extLst>
              <a:ext uri="{FF2B5EF4-FFF2-40B4-BE49-F238E27FC236}">
                <a16:creationId xmlns:a16="http://schemas.microsoft.com/office/drawing/2014/main" id="{0CDE1AA5-2117-D2B1-7AAD-8D6AFA9F3FD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321164" y="2304684"/>
            <a:ext cx="837150" cy="4066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atholic Charities USA color logo">
            <a:hlinkClick r:id="rId27"/>
            <a:extLst>
              <a:ext uri="{FF2B5EF4-FFF2-40B4-BE49-F238E27FC236}">
                <a16:creationId xmlns:a16="http://schemas.microsoft.com/office/drawing/2014/main" id="{3E3E8E8C-918C-BE2F-D889-906B1F117A5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711528" y="3075340"/>
            <a:ext cx="784342" cy="4462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hurches of Scientology logo">
            <a:hlinkClick r:id="rId29"/>
            <a:extLst>
              <a:ext uri="{FF2B5EF4-FFF2-40B4-BE49-F238E27FC236}">
                <a16:creationId xmlns:a16="http://schemas.microsoft.com/office/drawing/2014/main" id="{CF94936B-F250-8225-36A4-C33994051171}"/>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913796" y="5901261"/>
            <a:ext cx="1016302" cy="4920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hurch World Service logo">
            <a:hlinkClick r:id="rId31"/>
            <a:extLst>
              <a:ext uri="{FF2B5EF4-FFF2-40B4-BE49-F238E27FC236}">
                <a16:creationId xmlns:a16="http://schemas.microsoft.com/office/drawing/2014/main" id="{52411B56-28AF-0C31-E66A-C8691D8CAB6F}"/>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563108" y="3786494"/>
            <a:ext cx="819603" cy="4264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onvoyofhope">
            <a:hlinkClick r:id="rId33"/>
            <a:extLst>
              <a:ext uri="{FF2B5EF4-FFF2-40B4-BE49-F238E27FC236}">
                <a16:creationId xmlns:a16="http://schemas.microsoft.com/office/drawing/2014/main" id="{0C558210-23DF-4C5C-B83D-66BECAFE795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17308" y="2610774"/>
            <a:ext cx="1074461" cy="29386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Cooperative Baptist Fellowship - Logo">
            <a:hlinkClick r:id="rId35"/>
            <a:extLst>
              <a:ext uri="{FF2B5EF4-FFF2-40B4-BE49-F238E27FC236}">
                <a16:creationId xmlns:a16="http://schemas.microsoft.com/office/drawing/2014/main" id="{BC235501-81B8-4ADA-BB80-D6ADEB8CEA51}"/>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227957" y="2828162"/>
            <a:ext cx="383987" cy="3839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sciples-of-Christ-Logo">
            <a:hlinkClick r:id="rId37"/>
            <a:extLst>
              <a:ext uri="{FF2B5EF4-FFF2-40B4-BE49-F238E27FC236}">
                <a16:creationId xmlns:a16="http://schemas.microsoft.com/office/drawing/2014/main" id="{C895714E-2BD3-5980-B8E1-9C7E76F0F092}"/>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822312" y="5364765"/>
            <a:ext cx="418221" cy="4182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Direct Relief _Logo_CMYK">
            <a:hlinkClick r:id="rId39"/>
            <a:extLst>
              <a:ext uri="{FF2B5EF4-FFF2-40B4-BE49-F238E27FC236}">
                <a16:creationId xmlns:a16="http://schemas.microsoft.com/office/drawing/2014/main" id="{375551B0-5DD7-AEBB-6941-C4B809E6B210}"/>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083531" y="2038633"/>
            <a:ext cx="918638" cy="249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Episcopal Relief and Development Logo">
            <a:hlinkClick r:id="rId41"/>
            <a:extLst>
              <a:ext uri="{FF2B5EF4-FFF2-40B4-BE49-F238E27FC236}">
                <a16:creationId xmlns:a16="http://schemas.microsoft.com/office/drawing/2014/main" id="{F3007A20-7253-4258-8157-E6809AB282D3}"/>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435357" y="5266213"/>
            <a:ext cx="1079863" cy="5217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Feeding America Logo JPG">
            <a:hlinkClick r:id="rId43"/>
            <a:extLst>
              <a:ext uri="{FF2B5EF4-FFF2-40B4-BE49-F238E27FC236}">
                <a16:creationId xmlns:a16="http://schemas.microsoft.com/office/drawing/2014/main" id="{9A56212C-7245-4F05-2CC0-E35B4D0620A8}"/>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9837197" y="4998257"/>
            <a:ext cx="1085615" cy="5615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eed_The_Children_Logo">
            <a:hlinkClick r:id="rId45"/>
            <a:extLst>
              <a:ext uri="{FF2B5EF4-FFF2-40B4-BE49-F238E27FC236}">
                <a16:creationId xmlns:a16="http://schemas.microsoft.com/office/drawing/2014/main" id="{F7B4FDF6-9C93-795B-11C4-BAF42C96D0DE}"/>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72265" y="3076598"/>
            <a:ext cx="956169" cy="27221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abitat - rectangular logo">
            <a:hlinkClick r:id="rId47"/>
            <a:extLst>
              <a:ext uri="{FF2B5EF4-FFF2-40B4-BE49-F238E27FC236}">
                <a16:creationId xmlns:a16="http://schemas.microsoft.com/office/drawing/2014/main" id="{866E3638-AB28-D74F-2BE2-0A528A473EA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861950" y="5891924"/>
            <a:ext cx="1174974" cy="6080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headwaters relief logo 1">
            <a:hlinkClick r:id="rId49"/>
            <a:extLst>
              <a:ext uri="{FF2B5EF4-FFF2-40B4-BE49-F238E27FC236}">
                <a16:creationId xmlns:a16="http://schemas.microsoft.com/office/drawing/2014/main" id="{3A736274-EB45-C2BA-E2E9-928D8218629E}"/>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4095368" y="3357427"/>
            <a:ext cx="873892" cy="1787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250px-Heart_to_Heart_International">
            <a:hlinkClick r:id="rId51"/>
            <a:extLst>
              <a:ext uri="{FF2B5EF4-FFF2-40B4-BE49-F238E27FC236}">
                <a16:creationId xmlns:a16="http://schemas.microsoft.com/office/drawing/2014/main" id="{40F80107-1DD8-506B-4606-E44D6F4AD21F}"/>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624748" y="2067609"/>
            <a:ext cx="1068887" cy="2593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Hope aacr Logo Large">
            <a:hlinkClick r:id="rId53"/>
            <a:extLst>
              <a:ext uri="{FF2B5EF4-FFF2-40B4-BE49-F238E27FC236}">
                <a16:creationId xmlns:a16="http://schemas.microsoft.com/office/drawing/2014/main" id="{F9181D9D-DFD9-42A7-E027-E20CEA6E39CF}"/>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1459213" y="4032916"/>
            <a:ext cx="829487" cy="6450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ope Coalition America hi res color">
            <a:hlinkClick r:id="rId55"/>
            <a:extLst>
              <a:ext uri="{FF2B5EF4-FFF2-40B4-BE49-F238E27FC236}">
                <a16:creationId xmlns:a16="http://schemas.microsoft.com/office/drawing/2014/main" id="{EF774234-63A3-BC20-0045-DAE64D318677}"/>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10105112" y="3779794"/>
            <a:ext cx="1019406" cy="3312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hopeforcelogo">
            <a:hlinkClick r:id="rId57"/>
            <a:extLst>
              <a:ext uri="{FF2B5EF4-FFF2-40B4-BE49-F238E27FC236}">
                <a16:creationId xmlns:a16="http://schemas.microsoft.com/office/drawing/2014/main" id="{CB9DC3D0-397C-49F0-989B-E94698964949}"/>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8754335" y="4390066"/>
            <a:ext cx="595860" cy="4404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ope Worldwide 090626 Logo">
            <a:hlinkClick r:id="rId59"/>
            <a:extLst>
              <a:ext uri="{FF2B5EF4-FFF2-40B4-BE49-F238E27FC236}">
                <a16:creationId xmlns:a16="http://schemas.microsoft.com/office/drawing/2014/main" id="{5BBCEE3B-D47B-0D25-7EB3-593C7D39BAE9}"/>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4625240" y="4901423"/>
            <a:ext cx="803796" cy="4018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Humane Society - blue logo">
            <a:hlinkClick r:id="rId61"/>
            <a:extLst>
              <a:ext uri="{FF2B5EF4-FFF2-40B4-BE49-F238E27FC236}">
                <a16:creationId xmlns:a16="http://schemas.microsoft.com/office/drawing/2014/main" id="{6996043D-20C5-51E7-7B3D-93E37C87AADE}"/>
              </a:ext>
            </a:extLst>
          </p:cNvPr>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456003" y="2333050"/>
            <a:ext cx="631785" cy="5473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OCC">
            <a:hlinkClick r:id="rId63"/>
            <a:extLst>
              <a:ext uri="{FF2B5EF4-FFF2-40B4-BE49-F238E27FC236}">
                <a16:creationId xmlns:a16="http://schemas.microsoft.com/office/drawing/2014/main" id="{85C66FD0-23FC-45B4-784F-1F1D232571C1}"/>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8436084" y="2518444"/>
            <a:ext cx="828267" cy="518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ICNA Relief USA jpeg logo">
            <a:hlinkClick r:id="rId65"/>
            <a:extLst>
              <a:ext uri="{FF2B5EF4-FFF2-40B4-BE49-F238E27FC236}">
                <a16:creationId xmlns:a16="http://schemas.microsoft.com/office/drawing/2014/main" id="{6D7E3BB3-393B-CE18-B751-F15B272CEF71}"/>
              </a:ext>
            </a:extLst>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4192926" y="3734694"/>
            <a:ext cx="1087625" cy="4224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Islamic Relief USA">
            <a:hlinkClick r:id="rId67"/>
            <a:extLst>
              <a:ext uri="{FF2B5EF4-FFF2-40B4-BE49-F238E27FC236}">
                <a16:creationId xmlns:a16="http://schemas.microsoft.com/office/drawing/2014/main" id="{203E7879-5BBB-1664-DA16-B92DDB87ECA0}"/>
              </a:ext>
            </a:extLst>
          </p:cNvPr>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10424053" y="1432833"/>
            <a:ext cx="384943" cy="68951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hlinkClick r:id="rId69"/>
            <a:extLst>
              <a:ext uri="{FF2B5EF4-FFF2-40B4-BE49-F238E27FC236}">
                <a16:creationId xmlns:a16="http://schemas.microsoft.com/office/drawing/2014/main" id="{18C77C95-1BF1-7D1F-A7BC-00BC346AAC5C}"/>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1456988" y="3236530"/>
            <a:ext cx="829821" cy="6154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Jewish Federations of North America">
            <a:hlinkClick r:id="rId71"/>
            <a:extLst>
              <a:ext uri="{FF2B5EF4-FFF2-40B4-BE49-F238E27FC236}">
                <a16:creationId xmlns:a16="http://schemas.microsoft.com/office/drawing/2014/main" id="{7429C2DE-E7DB-FFD3-0A77-18A1BB0D04F7}"/>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9869436" y="4561121"/>
            <a:ext cx="1529088" cy="32765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logol2h">
            <a:hlinkClick r:id="rId73"/>
            <a:extLst>
              <a:ext uri="{FF2B5EF4-FFF2-40B4-BE49-F238E27FC236}">
                <a16:creationId xmlns:a16="http://schemas.microsoft.com/office/drawing/2014/main" id="{3B6FF15E-13BE-6900-B7CA-4DEE57BD8EB8}"/>
              </a:ext>
            </a:extLst>
          </p:cNvPr>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7248663" y="4440777"/>
            <a:ext cx="1118456" cy="3655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Official Latter-Day Saint Charities Logo Blue JPG">
            <a:hlinkClick r:id="rId75"/>
            <a:extLst>
              <a:ext uri="{FF2B5EF4-FFF2-40B4-BE49-F238E27FC236}">
                <a16:creationId xmlns:a16="http://schemas.microsoft.com/office/drawing/2014/main" id="{30FDCF7D-87A4-A5AE-58A4-471B893123E5}"/>
              </a:ext>
            </a:extLst>
          </p:cNvPr>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3412115" y="3919807"/>
            <a:ext cx="678803" cy="68951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utheran Disaster Response Logo - Full">
            <a:hlinkClick r:id="rId77"/>
            <a:extLst>
              <a:ext uri="{FF2B5EF4-FFF2-40B4-BE49-F238E27FC236}">
                <a16:creationId xmlns:a16="http://schemas.microsoft.com/office/drawing/2014/main" id="{AB7ED584-5DFD-9E31-48B1-852BCC568D6C}"/>
              </a:ext>
            </a:extLst>
          </p:cNvPr>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5286085" y="3304414"/>
            <a:ext cx="1230929" cy="2404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MDS-Logo">
            <a:hlinkClick r:id="rId79"/>
            <a:extLst>
              <a:ext uri="{FF2B5EF4-FFF2-40B4-BE49-F238E27FC236}">
                <a16:creationId xmlns:a16="http://schemas.microsoft.com/office/drawing/2014/main" id="{26816B77-4C1F-26FA-D5F1-55EBF19EA6B4}"/>
              </a:ext>
            </a:extLst>
          </p:cNvPr>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5647637" y="2302635"/>
            <a:ext cx="832541" cy="33349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National Association of Jewish Chaplains_logo">
            <a:hlinkClick r:id="rId81"/>
            <a:extLst>
              <a:ext uri="{FF2B5EF4-FFF2-40B4-BE49-F238E27FC236}">
                <a16:creationId xmlns:a16="http://schemas.microsoft.com/office/drawing/2014/main" id="{D237ED34-97E3-136D-C5BB-39D21BEB2624}"/>
              </a:ext>
            </a:extLst>
          </p:cNvPr>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7123234" y="2271231"/>
            <a:ext cx="548287" cy="49924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NOVA">
            <a:hlinkClick r:id="rId83"/>
            <a:extLst>
              <a:ext uri="{FF2B5EF4-FFF2-40B4-BE49-F238E27FC236}">
                <a16:creationId xmlns:a16="http://schemas.microsoft.com/office/drawing/2014/main" id="{BEE4544D-C0FC-6C7C-F588-FD2E4AF69E78}"/>
              </a:ext>
            </a:extLst>
          </p:cNvPr>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7806825" y="3315191"/>
            <a:ext cx="453029" cy="39190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Nazarene Disasater Response logo">
            <a:hlinkClick r:id="rId85"/>
            <a:extLst>
              <a:ext uri="{FF2B5EF4-FFF2-40B4-BE49-F238E27FC236}">
                <a16:creationId xmlns:a16="http://schemas.microsoft.com/office/drawing/2014/main" id="{F20CB97F-3248-1475-9DB4-05EA89F81DD2}"/>
              </a:ext>
            </a:extLst>
          </p:cNvPr>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7274800" y="5199509"/>
            <a:ext cx="523236" cy="47604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Nechama Logo">
            <a:hlinkClick r:id="rId87"/>
            <a:extLst>
              <a:ext uri="{FF2B5EF4-FFF2-40B4-BE49-F238E27FC236}">
                <a16:creationId xmlns:a16="http://schemas.microsoft.com/office/drawing/2014/main" id="{7C9E2D02-805F-51BB-4872-576BEF5A6B09}"/>
              </a:ext>
            </a:extLst>
          </p:cNvPr>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360193" y="3630555"/>
            <a:ext cx="620827" cy="84250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Operation Blessing - square logo">
            <a:hlinkClick r:id="rId89"/>
            <a:extLst>
              <a:ext uri="{FF2B5EF4-FFF2-40B4-BE49-F238E27FC236}">
                <a16:creationId xmlns:a16="http://schemas.microsoft.com/office/drawing/2014/main" id="{B982CC10-667C-FF96-8510-9CCF57EF2C12}"/>
              </a:ext>
            </a:extLst>
          </p:cNvPr>
          <p:cNvPicPr>
            <a:picLocks noChangeAspect="1" noChangeArrowheads="1"/>
          </p:cNvPicPr>
          <p:nvPr/>
        </p:nvPicPr>
        <p:blipFill>
          <a:blip r:embed="rId90" cstate="print">
            <a:extLst>
              <a:ext uri="{28A0092B-C50C-407E-A947-70E740481C1C}">
                <a14:useLocalDpi xmlns:a14="http://schemas.microsoft.com/office/drawing/2010/main" val="0"/>
              </a:ext>
            </a:extLst>
          </a:blip>
          <a:srcRect/>
          <a:stretch>
            <a:fillRect/>
          </a:stretch>
        </p:blipFill>
        <p:spPr bwMode="auto">
          <a:xfrm>
            <a:off x="6202466" y="4722781"/>
            <a:ext cx="553305" cy="4862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PointsofLight_C">
            <a:hlinkClick r:id="rId91"/>
            <a:extLst>
              <a:ext uri="{FF2B5EF4-FFF2-40B4-BE49-F238E27FC236}">
                <a16:creationId xmlns:a16="http://schemas.microsoft.com/office/drawing/2014/main" id="{97264E68-A1FD-7D54-E2A6-BA1312634EDC}"/>
              </a:ext>
            </a:extLst>
          </p:cNvPr>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3962896" y="5782182"/>
            <a:ext cx="1399570" cy="41789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Presbyterian Church in America MNA - Logo">
            <a:hlinkClick r:id="rId2"/>
            <a:extLst>
              <a:ext uri="{FF2B5EF4-FFF2-40B4-BE49-F238E27FC236}">
                <a16:creationId xmlns:a16="http://schemas.microsoft.com/office/drawing/2014/main" id="{EDBDAEC4-8E7C-AF8C-2A23-6B4A95CDD875}"/>
              </a:ext>
            </a:extLst>
          </p:cNvPr>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1362406" y="5055288"/>
            <a:ext cx="817457" cy="56734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Presbyterian Disaster Assistance Square Logo w tag">
            <a:hlinkClick r:id="rId4"/>
            <a:extLst>
              <a:ext uri="{FF2B5EF4-FFF2-40B4-BE49-F238E27FC236}">
                <a16:creationId xmlns:a16="http://schemas.microsoft.com/office/drawing/2014/main" id="{865404BA-2C27-B55B-D08F-0F9F636A9E92}"/>
              </a:ext>
            </a:extLst>
          </p:cNvPr>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1458458" y="2121808"/>
            <a:ext cx="582130" cy="6310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Rebuilding Together">
            <a:hlinkClick r:id="rId95"/>
            <a:extLst>
              <a:ext uri="{FF2B5EF4-FFF2-40B4-BE49-F238E27FC236}">
                <a16:creationId xmlns:a16="http://schemas.microsoft.com/office/drawing/2014/main" id="{E7764975-CFE8-3CFC-1A37-7627733BBB0E}"/>
              </a:ext>
            </a:extLst>
          </p:cNvPr>
          <p:cNvPicPr>
            <a:picLocks noChangeAspect="1" noChangeArrowheads="1"/>
          </p:cNvPicPr>
          <p:nvPr/>
        </p:nvPicPr>
        <p:blipFill>
          <a:blip r:embed="rId96" cstate="print">
            <a:extLst>
              <a:ext uri="{28A0092B-C50C-407E-A947-70E740481C1C}">
                <a14:useLocalDpi xmlns:a14="http://schemas.microsoft.com/office/drawing/2010/main" val="0"/>
              </a:ext>
            </a:extLst>
          </a:blip>
          <a:srcRect/>
          <a:stretch>
            <a:fillRect/>
          </a:stretch>
        </p:blipFill>
        <p:spPr bwMode="auto">
          <a:xfrm>
            <a:off x="4948107" y="2633053"/>
            <a:ext cx="907205" cy="43177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Samaritan's Purse logo R (spot)PDF (2)">
            <a:hlinkClick r:id="rId97"/>
            <a:extLst>
              <a:ext uri="{FF2B5EF4-FFF2-40B4-BE49-F238E27FC236}">
                <a16:creationId xmlns:a16="http://schemas.microsoft.com/office/drawing/2014/main" id="{A3287CCD-937D-4860-F0AF-484C58674CF9}"/>
              </a:ext>
            </a:extLst>
          </p:cNvPr>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a:off x="6564293" y="1523893"/>
            <a:ext cx="1075003" cy="38272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ave the Children Logo Black and Red">
            <a:hlinkClick r:id="rId99"/>
            <a:extLst>
              <a:ext uri="{FF2B5EF4-FFF2-40B4-BE49-F238E27FC236}">
                <a16:creationId xmlns:a16="http://schemas.microsoft.com/office/drawing/2014/main" id="{18F8A3C9-B913-11FA-7541-2B5332499B71}"/>
              </a:ext>
            </a:extLst>
          </p:cNvPr>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4380807" y="4391450"/>
            <a:ext cx="1142956" cy="2585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Society of St Vincent de Paul logo">
            <a:hlinkClick r:id="rId101"/>
            <a:extLst>
              <a:ext uri="{FF2B5EF4-FFF2-40B4-BE49-F238E27FC236}">
                <a16:creationId xmlns:a16="http://schemas.microsoft.com/office/drawing/2014/main" id="{2E02CDB4-51D3-AB05-097D-FF54555FB0B1}"/>
              </a:ext>
            </a:extLst>
          </p:cNvPr>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9916932" y="2832269"/>
            <a:ext cx="545220" cy="54105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sbdr">
            <a:hlinkClick r:id="rId103"/>
            <a:extLst>
              <a:ext uri="{FF2B5EF4-FFF2-40B4-BE49-F238E27FC236}">
                <a16:creationId xmlns:a16="http://schemas.microsoft.com/office/drawing/2014/main" id="{D4D97AD5-8501-D30F-8386-5D863A94971A}"/>
              </a:ext>
            </a:extLst>
          </p:cNvPr>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10463990" y="2168613"/>
            <a:ext cx="1054769" cy="66778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descr="tsa">
            <a:hlinkClick r:id="rId105"/>
            <a:extLst>
              <a:ext uri="{FF2B5EF4-FFF2-40B4-BE49-F238E27FC236}">
                <a16:creationId xmlns:a16="http://schemas.microsoft.com/office/drawing/2014/main" id="{0F0BEF06-F690-5246-94BD-66991E6A0869}"/>
              </a:ext>
            </a:extLst>
          </p:cNvPr>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2473324" y="4678889"/>
            <a:ext cx="1253770" cy="9465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team-rubicon-logo">
            <a:hlinkClick r:id="rId107"/>
            <a:extLst>
              <a:ext uri="{FF2B5EF4-FFF2-40B4-BE49-F238E27FC236}">
                <a16:creationId xmlns:a16="http://schemas.microsoft.com/office/drawing/2014/main" id="{1AF51ACB-37B9-A33B-4BC4-7D7415154954}"/>
              </a:ext>
            </a:extLst>
          </p:cNvPr>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5417955" y="4191526"/>
            <a:ext cx="853387" cy="27783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460385527_640">
            <a:hlinkClick r:id="rId109"/>
            <a:extLst>
              <a:ext uri="{FF2B5EF4-FFF2-40B4-BE49-F238E27FC236}">
                <a16:creationId xmlns:a16="http://schemas.microsoft.com/office/drawing/2014/main" id="{105078A5-34DA-5CF7-56FA-DA93B8CDBBC1}"/>
              </a:ext>
            </a:extLst>
          </p:cNvPr>
          <p:cNvPicPr>
            <a:picLocks noChangeAspect="1" noChangeArrowheads="1"/>
          </p:cNvPicPr>
          <p:nvPr/>
        </p:nvPicPr>
        <p:blipFill>
          <a:blip r:embed="rId110" cstate="print">
            <a:extLst>
              <a:ext uri="{28A0092B-C50C-407E-A947-70E740481C1C}">
                <a14:useLocalDpi xmlns:a14="http://schemas.microsoft.com/office/drawing/2010/main" val="0"/>
              </a:ext>
            </a:extLst>
          </a:blip>
          <a:srcRect/>
          <a:stretch>
            <a:fillRect/>
          </a:stretch>
        </p:blipFill>
        <p:spPr bwMode="auto">
          <a:xfrm>
            <a:off x="2524082" y="4240241"/>
            <a:ext cx="738876" cy="39596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umcor">
            <a:hlinkClick r:id="rId111"/>
            <a:extLst>
              <a:ext uri="{FF2B5EF4-FFF2-40B4-BE49-F238E27FC236}">
                <a16:creationId xmlns:a16="http://schemas.microsoft.com/office/drawing/2014/main" id="{1CCAC11E-5ACC-C27A-2253-D87CE11CEDD8}"/>
              </a:ext>
            </a:extLst>
          </p:cNvPr>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212923" y="4394391"/>
            <a:ext cx="1115666" cy="76071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DisasterMinistries_Logo_11.17.2014">
            <a:hlinkClick r:id="rId113"/>
            <a:extLst>
              <a:ext uri="{FF2B5EF4-FFF2-40B4-BE49-F238E27FC236}">
                <a16:creationId xmlns:a16="http://schemas.microsoft.com/office/drawing/2014/main" id="{9E8CEF9E-1D8D-2C8D-FF0B-1575995011ED}"/>
              </a:ext>
            </a:extLst>
          </p:cNvPr>
          <p:cNvPicPr>
            <a:picLocks noChangeAspect="1" noChangeArrowheads="1"/>
          </p:cNvPicPr>
          <p:nvPr/>
        </p:nvPicPr>
        <p:blipFill>
          <a:blip r:embed="rId114" cstate="print">
            <a:extLst>
              <a:ext uri="{28A0092B-C50C-407E-A947-70E740481C1C}">
                <a14:useLocalDpi xmlns:a14="http://schemas.microsoft.com/office/drawing/2010/main" val="0"/>
              </a:ext>
            </a:extLst>
          </a:blip>
          <a:srcRect/>
          <a:stretch>
            <a:fillRect/>
          </a:stretch>
        </p:blipFill>
        <p:spPr bwMode="auto">
          <a:xfrm>
            <a:off x="4439303" y="1569819"/>
            <a:ext cx="1191749" cy="36353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hlinkClick r:id="rId6"/>
            <a:extLst>
              <a:ext uri="{FF2B5EF4-FFF2-40B4-BE49-F238E27FC236}">
                <a16:creationId xmlns:a16="http://schemas.microsoft.com/office/drawing/2014/main" id="{C9022701-713B-6212-4E8E-DF97B3879B78}"/>
              </a:ext>
            </a:extLst>
          </p:cNvPr>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150564" y="1413437"/>
            <a:ext cx="949863" cy="62932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WORLD_RENEW_DRS_50pct">
            <a:hlinkClick r:id="rId116"/>
            <a:extLst>
              <a:ext uri="{FF2B5EF4-FFF2-40B4-BE49-F238E27FC236}">
                <a16:creationId xmlns:a16="http://schemas.microsoft.com/office/drawing/2014/main" id="{F33446D4-4CAE-F7C5-D565-AFD26884D89E}"/>
              </a:ext>
            </a:extLst>
          </p:cNvPr>
          <p:cNvPicPr>
            <a:picLocks noChangeAspect="1" noChangeArrowheads="1"/>
          </p:cNvPicPr>
          <p:nvPr/>
        </p:nvPicPr>
        <p:blipFill>
          <a:blip r:embed="rId117" cstate="print">
            <a:extLst>
              <a:ext uri="{28A0092B-C50C-407E-A947-70E740481C1C}">
                <a14:useLocalDpi xmlns:a14="http://schemas.microsoft.com/office/drawing/2010/main" val="0"/>
              </a:ext>
            </a:extLst>
          </a:blip>
          <a:srcRect/>
          <a:stretch>
            <a:fillRect/>
          </a:stretch>
        </p:blipFill>
        <p:spPr bwMode="auto">
          <a:xfrm>
            <a:off x="1455015" y="1520889"/>
            <a:ext cx="1055255" cy="24919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15E92674-7828-5A62-CC4A-FC6E7082AD25}"/>
              </a:ext>
            </a:extLst>
          </p:cNvPr>
          <p:cNvPicPr>
            <a:picLocks noChangeAspect="1"/>
          </p:cNvPicPr>
          <p:nvPr/>
        </p:nvPicPr>
        <p:blipFill>
          <a:blip r:embed="rId118"/>
          <a:stretch>
            <a:fillRect/>
          </a:stretch>
        </p:blipFill>
        <p:spPr>
          <a:xfrm>
            <a:off x="2588071" y="5852995"/>
            <a:ext cx="1004587" cy="648524"/>
          </a:xfrm>
          <a:prstGeom prst="rect">
            <a:avLst/>
          </a:prstGeom>
        </p:spPr>
      </p:pic>
      <p:pic>
        <p:nvPicPr>
          <p:cNvPr id="72" name="Picture 71">
            <a:extLst>
              <a:ext uri="{FF2B5EF4-FFF2-40B4-BE49-F238E27FC236}">
                <a16:creationId xmlns:a16="http://schemas.microsoft.com/office/drawing/2014/main" id="{22D7395F-BB16-1AEA-5669-A61DC1927B4A}"/>
              </a:ext>
            </a:extLst>
          </p:cNvPr>
          <p:cNvPicPr>
            <a:picLocks noChangeAspect="1"/>
          </p:cNvPicPr>
          <p:nvPr/>
        </p:nvPicPr>
        <p:blipFill>
          <a:blip r:embed="rId119"/>
          <a:stretch>
            <a:fillRect/>
          </a:stretch>
        </p:blipFill>
        <p:spPr>
          <a:xfrm>
            <a:off x="8385038" y="1452240"/>
            <a:ext cx="735452" cy="731520"/>
          </a:xfrm>
          <a:prstGeom prst="rect">
            <a:avLst/>
          </a:prstGeom>
        </p:spPr>
      </p:pic>
      <p:pic>
        <p:nvPicPr>
          <p:cNvPr id="73" name="Picture 72">
            <a:extLst>
              <a:ext uri="{FF2B5EF4-FFF2-40B4-BE49-F238E27FC236}">
                <a16:creationId xmlns:a16="http://schemas.microsoft.com/office/drawing/2014/main" id="{71E7ED1F-30E6-E885-2EB8-52093765778B}"/>
              </a:ext>
            </a:extLst>
          </p:cNvPr>
          <p:cNvPicPr>
            <a:picLocks noChangeAspect="1"/>
          </p:cNvPicPr>
          <p:nvPr/>
        </p:nvPicPr>
        <p:blipFill>
          <a:blip r:embed="rId120"/>
          <a:stretch>
            <a:fillRect/>
          </a:stretch>
        </p:blipFill>
        <p:spPr>
          <a:xfrm>
            <a:off x="1043195" y="5782620"/>
            <a:ext cx="1172396" cy="648524"/>
          </a:xfrm>
          <a:prstGeom prst="rect">
            <a:avLst/>
          </a:prstGeom>
        </p:spPr>
      </p:pic>
      <p:pic>
        <p:nvPicPr>
          <p:cNvPr id="74" name="Picture 73">
            <a:extLst>
              <a:ext uri="{FF2B5EF4-FFF2-40B4-BE49-F238E27FC236}">
                <a16:creationId xmlns:a16="http://schemas.microsoft.com/office/drawing/2014/main" id="{33E5932D-4EBA-C9E7-CDEF-220CA8D77209}"/>
              </a:ext>
            </a:extLst>
          </p:cNvPr>
          <p:cNvPicPr>
            <a:picLocks noChangeAspect="1"/>
          </p:cNvPicPr>
          <p:nvPr/>
        </p:nvPicPr>
        <p:blipFill>
          <a:blip r:embed="rId121"/>
          <a:stretch>
            <a:fillRect/>
          </a:stretch>
        </p:blipFill>
        <p:spPr>
          <a:xfrm>
            <a:off x="5498351" y="5892635"/>
            <a:ext cx="1172688" cy="467096"/>
          </a:xfrm>
          <a:prstGeom prst="rect">
            <a:avLst/>
          </a:prstGeom>
        </p:spPr>
      </p:pic>
      <p:cxnSp>
        <p:nvCxnSpPr>
          <p:cNvPr id="3" name="Straight Arrow Connector 2">
            <a:extLst>
              <a:ext uri="{FF2B5EF4-FFF2-40B4-BE49-F238E27FC236}">
                <a16:creationId xmlns:a16="http://schemas.microsoft.com/office/drawing/2014/main" id="{38DC9604-BDF3-24EA-7D87-CE250E507893}"/>
              </a:ext>
            </a:extLst>
          </p:cNvPr>
          <p:cNvCxnSpPr/>
          <p:nvPr/>
        </p:nvCxnSpPr>
        <p:spPr>
          <a:xfrm>
            <a:off x="98612" y="1169894"/>
            <a:ext cx="11985813" cy="1792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131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3FD262-0F1C-B3E6-11BE-E3BF05D68605}"/>
              </a:ext>
            </a:extLst>
          </p:cNvPr>
          <p:cNvSpPr>
            <a:spLocks noGrp="1"/>
          </p:cNvSpPr>
          <p:nvPr>
            <p:ph type="title"/>
          </p:nvPr>
        </p:nvSpPr>
        <p:spPr>
          <a:xfrm>
            <a:off x="629768" y="302151"/>
            <a:ext cx="5892803" cy="1642970"/>
          </a:xfrm>
        </p:spPr>
        <p:txBody>
          <a:bodyPr anchor="b">
            <a:normAutofit/>
          </a:bodyPr>
          <a:lstStyle/>
          <a:p>
            <a:r>
              <a:rPr lang="en-US">
                <a:cs typeface="Calibri Light"/>
              </a:rPr>
              <a:t>Iowa Disaster Human Resource Council</a:t>
            </a:r>
            <a:endParaRPr lang="en-US"/>
          </a:p>
        </p:txBody>
      </p:sp>
      <p:sp>
        <p:nvSpPr>
          <p:cNvPr id="3" name="Content Placeholder 2">
            <a:extLst>
              <a:ext uri="{FF2B5EF4-FFF2-40B4-BE49-F238E27FC236}">
                <a16:creationId xmlns:a16="http://schemas.microsoft.com/office/drawing/2014/main" id="{CA8DB4E0-B631-38A2-5B7B-18BEDD677813}"/>
              </a:ext>
            </a:extLst>
          </p:cNvPr>
          <p:cNvSpPr>
            <a:spLocks noGrp="1"/>
          </p:cNvSpPr>
          <p:nvPr>
            <p:ph idx="1"/>
          </p:nvPr>
        </p:nvSpPr>
        <p:spPr>
          <a:xfrm>
            <a:off x="566190" y="2405894"/>
            <a:ext cx="6945289" cy="3535083"/>
          </a:xfrm>
        </p:spPr>
        <p:txBody>
          <a:bodyPr vert="horz" lIns="91440" tIns="45720" rIns="91440" bIns="45720" rtlCol="0" anchor="t">
            <a:noAutofit/>
          </a:bodyPr>
          <a:lstStyle/>
          <a:p>
            <a:pPr>
              <a:buFont typeface="Wingdings" panose="020B0604020202020204" pitchFamily="34" charset="0"/>
              <a:buChar char="ü"/>
            </a:pPr>
            <a:r>
              <a:rPr lang="en-US" sz="2200">
                <a:cs typeface="Calibri"/>
              </a:rPr>
              <a:t>Statewide</a:t>
            </a:r>
            <a:endParaRPr lang="en-US" sz="2200">
              <a:ea typeface="Calibri"/>
              <a:cs typeface="Calibri"/>
            </a:endParaRPr>
          </a:p>
          <a:p>
            <a:pPr>
              <a:buFont typeface="Wingdings" panose="020B0604020202020204" pitchFamily="34" charset="0"/>
              <a:buChar char="ü"/>
            </a:pPr>
            <a:r>
              <a:rPr lang="en-US" sz="2200">
                <a:ea typeface="+mn-lt"/>
                <a:cs typeface="+mn-lt"/>
              </a:rPr>
              <a:t>Established in 2001 by the Iowa Department of Homeland Security and Emergency Management at the request of the Iowa Emergency Management Association.</a:t>
            </a:r>
          </a:p>
          <a:p>
            <a:pPr>
              <a:buFont typeface="Wingdings" panose="020B0604020202020204" pitchFamily="34" charset="0"/>
              <a:buChar char="ü"/>
            </a:pPr>
            <a:r>
              <a:rPr lang="en-US" sz="2200">
                <a:ea typeface="+mn-lt"/>
                <a:cs typeface="+mn-lt"/>
              </a:rPr>
              <a:t>Umbrella organization bringing together faith-based, voluntary, nonprofit, and public organizations active in disaster services.</a:t>
            </a:r>
          </a:p>
          <a:p>
            <a:pPr>
              <a:buFont typeface="Wingdings" panose="020B0604020202020204" pitchFamily="34" charset="0"/>
              <a:buChar char="ü"/>
            </a:pPr>
            <a:r>
              <a:rPr lang="en-US" sz="2200">
                <a:ea typeface="+mn-lt"/>
                <a:cs typeface="+mn-lt"/>
              </a:rPr>
              <a:t>A forum where organizations share knowledge and resources throughout the disaster cycle – preparation, response, recovery and mitigation – to help disaster survivors and their communities. </a:t>
            </a:r>
            <a:r>
              <a:rPr lang="en-US" sz="1800">
                <a:ea typeface="+mn-lt"/>
                <a:cs typeface="+mn-lt"/>
              </a:rPr>
              <a:t> </a:t>
            </a:r>
            <a:endParaRPr lang="en-US" sz="1800">
              <a:ea typeface="Calibri" panose="020F0502020204030204"/>
              <a:cs typeface="Calibri"/>
            </a:endParaRPr>
          </a:p>
          <a:p>
            <a:endParaRPr lang="en-US" sz="1600">
              <a:cs typeface="Calibri"/>
            </a:endParaRPr>
          </a:p>
        </p:txBody>
      </p:sp>
      <p:sp>
        <p:nvSpPr>
          <p:cNvPr id="46" name="Rectangle 4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525AA5E3-C860-B7A6-81D7-D9C2D9AE29A5}"/>
              </a:ext>
            </a:extLst>
          </p:cNvPr>
          <p:cNvSpPr/>
          <p:nvPr/>
        </p:nvSpPr>
        <p:spPr>
          <a:xfrm>
            <a:off x="8172691" y="1126603"/>
            <a:ext cx="4022200" cy="408971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icon&#10;&#10;Description automatically generated">
            <a:extLst>
              <a:ext uri="{FF2B5EF4-FFF2-40B4-BE49-F238E27FC236}">
                <a16:creationId xmlns:a16="http://schemas.microsoft.com/office/drawing/2014/main" id="{B3DC163A-D0A5-5FCE-B3C7-F08AE8B0D44E}"/>
              </a:ext>
            </a:extLst>
          </p:cNvPr>
          <p:cNvPicPr>
            <a:picLocks noChangeAspect="1"/>
          </p:cNvPicPr>
          <p:nvPr/>
        </p:nvPicPr>
        <p:blipFill>
          <a:blip r:embed="rId2"/>
          <a:stretch>
            <a:fillRect/>
          </a:stretch>
        </p:blipFill>
        <p:spPr>
          <a:xfrm>
            <a:off x="8177513" y="1124291"/>
            <a:ext cx="4083934" cy="4098200"/>
          </a:xfrm>
          <a:prstGeom prst="rect">
            <a:avLst/>
          </a:prstGeom>
        </p:spPr>
      </p:pic>
    </p:spTree>
    <p:extLst>
      <p:ext uri="{BB962C8B-B14F-4D97-AF65-F5344CB8AC3E}">
        <p14:creationId xmlns:p14="http://schemas.microsoft.com/office/powerpoint/2010/main" val="24410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63163D-716C-3795-FCDD-DA9BE6189C28}"/>
              </a:ext>
            </a:extLst>
          </p:cNvPr>
          <p:cNvSpPr>
            <a:spLocks noGrp="1"/>
          </p:cNvSpPr>
          <p:nvPr>
            <p:ph type="title"/>
          </p:nvPr>
        </p:nvSpPr>
        <p:spPr>
          <a:xfrm>
            <a:off x="505047" y="214708"/>
            <a:ext cx="6005032" cy="1642970"/>
          </a:xfrm>
        </p:spPr>
        <p:txBody>
          <a:bodyPr vert="horz" lIns="91440" tIns="45720" rIns="91440" bIns="45720" rtlCol="0" anchor="b">
            <a:normAutofit/>
          </a:bodyPr>
          <a:lstStyle/>
          <a:p>
            <a:r>
              <a:rPr lang="en-US" sz="4400" kern="1200">
                <a:latin typeface="+mj-lt"/>
                <a:ea typeface="+mj-ea"/>
                <a:cs typeface="+mj-cs"/>
              </a:rPr>
              <a:t>Benefits of COAD Engagement</a:t>
            </a:r>
          </a:p>
        </p:txBody>
      </p:sp>
      <p:sp>
        <p:nvSpPr>
          <p:cNvPr id="3" name="Content Placeholder 2">
            <a:extLst>
              <a:ext uri="{FF2B5EF4-FFF2-40B4-BE49-F238E27FC236}">
                <a16:creationId xmlns:a16="http://schemas.microsoft.com/office/drawing/2014/main" id="{9D2A20E1-97C4-15BD-422C-FF05D5E8760A}"/>
              </a:ext>
            </a:extLst>
          </p:cNvPr>
          <p:cNvSpPr>
            <a:spLocks noGrp="1"/>
          </p:cNvSpPr>
          <p:nvPr>
            <p:ph idx="1"/>
          </p:nvPr>
        </p:nvSpPr>
        <p:spPr>
          <a:xfrm>
            <a:off x="508769" y="2123726"/>
            <a:ext cx="6647299" cy="3535083"/>
          </a:xfrm>
        </p:spPr>
        <p:txBody>
          <a:bodyPr vert="horz" lIns="91440" tIns="45720" rIns="91440" bIns="45720" rtlCol="0" anchor="t">
            <a:noAutofit/>
          </a:bodyPr>
          <a:lstStyle/>
          <a:p>
            <a:pPr marL="0" indent="0">
              <a:buNone/>
            </a:pPr>
            <a:r>
              <a:rPr lang="en-US" sz="2000">
                <a:ea typeface="Calibri"/>
                <a:cs typeface="Calibri"/>
              </a:rPr>
              <a:t>“I can safely say that after going through the floods of 2008, that without having a COAD it would have been very difficult for our county to recover from all of the damage that happened to individuals and the businesses. A COAD is a definite necessity to help those people that normally would fall through the cracks. </a:t>
            </a:r>
          </a:p>
          <a:p>
            <a:pPr marL="0" indent="0">
              <a:buNone/>
            </a:pPr>
            <a:r>
              <a:rPr lang="en-US" sz="2000">
                <a:ea typeface="Calibri"/>
                <a:cs typeface="Calibri"/>
              </a:rPr>
              <a:t>I'd like to say that our COAD maintained through the years, but it did drop off. But, it is such an important institute to have that we have actually started, not just Cerro Gordo County, but a four county area to build a new COAD and to get proactive and to actually have it before another disaster hits… so that if that does happen we are ready to cover and help those people to get through the disaster and move as quickly as we can.” </a:t>
            </a:r>
            <a:endParaRPr lang="en-US" sz="2000"/>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371F3F0-E4CD-4CF4-F71B-ADCC1A9A6430}"/>
              </a:ext>
            </a:extLst>
          </p:cNvPr>
          <p:cNvPicPr>
            <a:picLocks noChangeAspect="1"/>
          </p:cNvPicPr>
          <p:nvPr/>
        </p:nvPicPr>
        <p:blipFill rotWithShape="1">
          <a:blip r:embed="rId2"/>
          <a:srcRect t="2718" r="1" b="4219"/>
          <a:stretch/>
        </p:blipFill>
        <p:spPr>
          <a:xfrm>
            <a:off x="7315138" y="909081"/>
            <a:ext cx="3692188" cy="5071731"/>
          </a:xfrm>
          <a:prstGeom prst="rect">
            <a:avLst/>
          </a:prstGeom>
        </p:spPr>
      </p:pic>
      <p:sp>
        <p:nvSpPr>
          <p:cNvPr id="7" name="TextBox 6">
            <a:extLst>
              <a:ext uri="{FF2B5EF4-FFF2-40B4-BE49-F238E27FC236}">
                <a16:creationId xmlns:a16="http://schemas.microsoft.com/office/drawing/2014/main" id="{08F02CA9-3B4F-2849-A0FF-F408D538EEBD}"/>
              </a:ext>
            </a:extLst>
          </p:cNvPr>
          <p:cNvSpPr txBox="1"/>
          <p:nvPr/>
        </p:nvSpPr>
        <p:spPr>
          <a:xfrm>
            <a:off x="420482" y="6399326"/>
            <a:ext cx="83358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Segoe UI"/>
              </a:rPr>
              <a:t>Steve O’Neil ​, Emergency Management Coordinator,​ Cerro Gordo County​</a:t>
            </a:r>
            <a:endParaRPr lang="en-US" i="1">
              <a:cs typeface="Calibri" panose="020F0502020204030204"/>
            </a:endParaRPr>
          </a:p>
          <a:p>
            <a:r>
              <a:rPr lang="en-US">
                <a:cs typeface="Segoe UI"/>
              </a:rPr>
              <a:t>​</a:t>
            </a:r>
          </a:p>
        </p:txBody>
      </p:sp>
    </p:spTree>
    <p:extLst>
      <p:ext uri="{BB962C8B-B14F-4D97-AF65-F5344CB8AC3E}">
        <p14:creationId xmlns:p14="http://schemas.microsoft.com/office/powerpoint/2010/main" val="2820892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1FCB543-F44E-DDF5-EE6A-F63DA696A7F7}"/>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Community Organizations Active in Disaster (COAD)</a:t>
            </a:r>
          </a:p>
        </p:txBody>
      </p:sp>
      <p:sp>
        <p:nvSpPr>
          <p:cNvPr id="4" name="Content Placeholder 3">
            <a:extLst>
              <a:ext uri="{FF2B5EF4-FFF2-40B4-BE49-F238E27FC236}">
                <a16:creationId xmlns:a16="http://schemas.microsoft.com/office/drawing/2014/main" id="{BD4B6642-C71B-81C5-56F2-BEA69AF0550A}"/>
              </a:ext>
            </a:extLst>
          </p:cNvPr>
          <p:cNvSpPr>
            <a:spLocks noGrp="1"/>
          </p:cNvSpPr>
          <p:nvPr>
            <p:ph idx="1"/>
          </p:nvPr>
        </p:nvSpPr>
        <p:spPr>
          <a:xfrm>
            <a:off x="4542286" y="4073658"/>
            <a:ext cx="7355928" cy="2091343"/>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indent="0">
              <a:spcAft>
                <a:spcPts val="600"/>
              </a:spcAft>
              <a:buNone/>
            </a:pPr>
            <a:r>
              <a:rPr lang="en-US" sz="2400"/>
              <a:t>A community organization, based within a county or geographic area, made up of representatives from public, private, volunteer and nonprofit agencies and organizations who may be active in</a:t>
            </a:r>
            <a:r>
              <a:rPr lang="en-US" sz="2400" b="1"/>
              <a:t> </a:t>
            </a:r>
            <a:r>
              <a:rPr lang="en-US" sz="2400"/>
              <a:t>all phases of disaster: mitigation, prevention, preparedness, response and recovery.​</a:t>
            </a:r>
          </a:p>
        </p:txBody>
      </p:sp>
      <p:sp>
        <p:nvSpPr>
          <p:cNvPr id="5" name="Content Placeholder 6">
            <a:extLst>
              <a:ext uri="{FF2B5EF4-FFF2-40B4-BE49-F238E27FC236}">
                <a16:creationId xmlns:a16="http://schemas.microsoft.com/office/drawing/2014/main" id="{C389E097-1AB9-8DC8-5235-EE70E5F8E0CA}"/>
              </a:ext>
            </a:extLst>
          </p:cNvPr>
          <p:cNvSpPr>
            <a:spLocks noGrp="1"/>
          </p:cNvSpPr>
          <p:nvPr/>
        </p:nvSpPr>
        <p:spPr>
          <a:xfrm>
            <a:off x="4361436" y="296537"/>
            <a:ext cx="7711519" cy="37751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sz="2800">
                <a:ea typeface="Calibri"/>
                <a:cs typeface="Calibri"/>
              </a:rPr>
              <a:t>Goals  </a:t>
            </a:r>
            <a:endParaRPr lang="en-US" sz="2800">
              <a:ea typeface="+mn-lt"/>
              <a:cs typeface="+mn-lt"/>
            </a:endParaRPr>
          </a:p>
          <a:p>
            <a:pPr marL="342900" indent="-342900">
              <a:spcBef>
                <a:spcPts val="0"/>
              </a:spcBef>
              <a:spcAft>
                <a:spcPts val="600"/>
              </a:spcAft>
              <a:buFont typeface="Wingdings" panose="020B0604020202020204" pitchFamily="34" charset="0"/>
              <a:buChar char="ü"/>
            </a:pPr>
            <a:r>
              <a:rPr lang="en-US" sz="2200">
                <a:ea typeface="Calibri"/>
                <a:cs typeface="Calibri"/>
              </a:rPr>
              <a:t>Establish Communication, Cooperation, Coordination and Collaboration  </a:t>
            </a:r>
            <a:endParaRPr lang="en-US" sz="2200">
              <a:ea typeface="+mn-lt"/>
              <a:cs typeface="+mn-lt"/>
            </a:endParaRPr>
          </a:p>
          <a:p>
            <a:pPr marL="342900" indent="-342900">
              <a:spcBef>
                <a:spcPts val="0"/>
              </a:spcBef>
              <a:spcAft>
                <a:spcPts val="600"/>
              </a:spcAft>
              <a:buFont typeface="Wingdings" panose="020B0604020202020204" pitchFamily="34" charset="0"/>
              <a:buChar char="ü"/>
            </a:pPr>
            <a:r>
              <a:rPr lang="en-US" sz="2200">
                <a:ea typeface="Calibri"/>
                <a:cs typeface="Calibri"/>
              </a:rPr>
              <a:t>  Enhance the community’s ability to prepare, respond, recover and mitigate  </a:t>
            </a:r>
            <a:endParaRPr lang="en-US" sz="2200">
              <a:ea typeface="+mn-lt"/>
              <a:cs typeface="+mn-lt"/>
            </a:endParaRPr>
          </a:p>
          <a:p>
            <a:pPr marL="342900" indent="-342900">
              <a:spcBef>
                <a:spcPts val="0"/>
              </a:spcBef>
              <a:spcAft>
                <a:spcPts val="600"/>
              </a:spcAft>
              <a:buFont typeface="Wingdings" panose="020B0604020202020204" pitchFamily="34" charset="0"/>
              <a:buChar char="ü"/>
            </a:pPr>
            <a:r>
              <a:rPr lang="en-US" sz="2200">
                <a:ea typeface="Calibri"/>
                <a:cs typeface="Calibri"/>
              </a:rPr>
              <a:t>  Alleviate the suffering caused by disasters </a:t>
            </a:r>
            <a:endParaRPr lang="en-US" sz="2200">
              <a:ea typeface="+mn-lt"/>
              <a:cs typeface="+mn-lt"/>
            </a:endParaRPr>
          </a:p>
          <a:p>
            <a:pPr marL="342900" indent="-342900">
              <a:spcBef>
                <a:spcPts val="0"/>
              </a:spcBef>
              <a:spcAft>
                <a:spcPts val="600"/>
              </a:spcAft>
              <a:buFont typeface="Wingdings" panose="020B0604020202020204" pitchFamily="34" charset="0"/>
              <a:buChar char="ü"/>
            </a:pPr>
            <a:r>
              <a:rPr lang="en-US" sz="2200">
                <a:ea typeface="Calibri"/>
                <a:cs typeface="Calibri"/>
              </a:rPr>
              <a:t>  Develop a coordinated approach to resources and human services </a:t>
            </a:r>
            <a:endParaRPr lang="en-US" sz="2200">
              <a:ea typeface="+mn-lt"/>
              <a:cs typeface="+mn-lt"/>
            </a:endParaRPr>
          </a:p>
          <a:p>
            <a:pPr marL="342900" indent="-342900">
              <a:spcBef>
                <a:spcPts val="0"/>
              </a:spcBef>
              <a:spcAft>
                <a:spcPts val="600"/>
              </a:spcAft>
              <a:buFont typeface="Wingdings" panose="020B0604020202020204" pitchFamily="34" charset="0"/>
              <a:buChar char="ü"/>
            </a:pPr>
            <a:r>
              <a:rPr lang="en-US" sz="2200">
                <a:ea typeface="Calibri"/>
                <a:cs typeface="Calibri"/>
              </a:rPr>
              <a:t>  Develop plans, training, and exercises for disaster operations</a:t>
            </a:r>
            <a:endParaRPr lang="en-US" sz="2200">
              <a:ea typeface="+mn-lt"/>
              <a:cs typeface="+mn-lt"/>
            </a:endParaRPr>
          </a:p>
          <a:p>
            <a:endParaRPr lang="en-US" sz="2400">
              <a:ea typeface="Calibri"/>
              <a:cs typeface="Calibri"/>
            </a:endParaRPr>
          </a:p>
        </p:txBody>
      </p:sp>
    </p:spTree>
    <p:extLst>
      <p:ext uri="{BB962C8B-B14F-4D97-AF65-F5344CB8AC3E}">
        <p14:creationId xmlns:p14="http://schemas.microsoft.com/office/powerpoint/2010/main" val="3829352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Shape&#10;&#10;Description automatically generated">
            <a:extLst>
              <a:ext uri="{FF2B5EF4-FFF2-40B4-BE49-F238E27FC236}">
                <a16:creationId xmlns:a16="http://schemas.microsoft.com/office/drawing/2014/main" id="{5EB56A40-26D3-5B24-1BFA-521AAB88040F}"/>
              </a:ext>
            </a:extLst>
          </p:cNvPr>
          <p:cNvPicPr>
            <a:picLocks noChangeAspect="1"/>
          </p:cNvPicPr>
          <p:nvPr/>
        </p:nvPicPr>
        <p:blipFill rotWithShape="1">
          <a:blip r:embed="rId2"/>
          <a:srcRect l="7424" r="7426" b="2"/>
          <a:stretch/>
        </p:blipFill>
        <p:spPr>
          <a:xfrm>
            <a:off x="4038599" y="10"/>
            <a:ext cx="8160026" cy="6875809"/>
          </a:xfrm>
          <a:prstGeom prst="rect">
            <a:avLst/>
          </a:prstGeom>
        </p:spPr>
      </p:pic>
      <p:sp>
        <p:nvSpPr>
          <p:cNvPr id="70" name="Freeform: Shape 69">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D5C073-18B0-A156-6502-BCAEC93C0CEF}"/>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Collective Coordination</a:t>
            </a:r>
          </a:p>
        </p:txBody>
      </p:sp>
    </p:spTree>
    <p:extLst>
      <p:ext uri="{BB962C8B-B14F-4D97-AF65-F5344CB8AC3E}">
        <p14:creationId xmlns:p14="http://schemas.microsoft.com/office/powerpoint/2010/main" val="36228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B65E49-5337-40E3-9DBD-146D14EA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859509F-94DC-4952-A3B5-1EFAA2F52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B1AF2CB-1EFE-4962-A8DC-2D3CE4736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232531E-9E20-48D1-A119-C05304D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17AA014B-79A8-4BEC-893F-42318288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6BF6BD-3DA0-F9FF-70BE-76BC4D778136}"/>
              </a:ext>
            </a:extLst>
          </p:cNvPr>
          <p:cNvSpPr>
            <a:spLocks noGrp="1"/>
          </p:cNvSpPr>
          <p:nvPr>
            <p:ph type="title"/>
          </p:nvPr>
        </p:nvSpPr>
        <p:spPr>
          <a:xfrm>
            <a:off x="1371598" y="533514"/>
            <a:ext cx="9617105" cy="1999602"/>
          </a:xfrm>
        </p:spPr>
        <p:txBody>
          <a:bodyPr vert="horz" lIns="91440" tIns="45720" rIns="91440" bIns="45720" rtlCol="0" anchor="b">
            <a:normAutofit/>
          </a:bodyPr>
          <a:lstStyle/>
          <a:p>
            <a:r>
              <a:rPr lang="en-US" sz="4800" kern="1200">
                <a:solidFill>
                  <a:srgbClr val="FFFFFF"/>
                </a:solidFill>
                <a:latin typeface="+mj-lt"/>
                <a:ea typeface="+mj-ea"/>
                <a:cs typeface="+mj-cs"/>
              </a:rPr>
              <a:t>Welcome &amp; Introductions</a:t>
            </a:r>
          </a:p>
        </p:txBody>
      </p:sp>
      <p:pic>
        <p:nvPicPr>
          <p:cNvPr id="10" name="Picture 10">
            <a:extLst>
              <a:ext uri="{FF2B5EF4-FFF2-40B4-BE49-F238E27FC236}">
                <a16:creationId xmlns:a16="http://schemas.microsoft.com/office/drawing/2014/main" id="{7EC03B9A-509A-3DB4-6D55-90137FB26A21}"/>
              </a:ext>
            </a:extLst>
          </p:cNvPr>
          <p:cNvPicPr>
            <a:picLocks noChangeAspect="1"/>
          </p:cNvPicPr>
          <p:nvPr/>
        </p:nvPicPr>
        <p:blipFill rotWithShape="1">
          <a:blip r:embed="rId2"/>
          <a:srcRect t="6750" r="3" b="18252"/>
          <a:stretch/>
        </p:blipFill>
        <p:spPr>
          <a:xfrm>
            <a:off x="943035" y="3212068"/>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10">
            <a:extLst>
              <a:ext uri="{FF2B5EF4-FFF2-40B4-BE49-F238E27FC236}">
                <a16:creationId xmlns:a16="http://schemas.microsoft.com/office/drawing/2014/main" id="{42423696-E456-0A19-40CC-B5B3F4B07054}"/>
              </a:ext>
            </a:extLst>
          </p:cNvPr>
          <p:cNvPicPr>
            <a:picLocks noChangeAspect="1"/>
          </p:cNvPicPr>
          <p:nvPr/>
        </p:nvPicPr>
        <p:blipFill rotWithShape="1">
          <a:blip r:embed="rId3"/>
          <a:srcRect t="3109" b="3109"/>
          <a:stretch/>
        </p:blipFill>
        <p:spPr>
          <a:xfrm>
            <a:off x="5047462" y="3212068"/>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7" name="Picture 7">
            <a:extLst>
              <a:ext uri="{FF2B5EF4-FFF2-40B4-BE49-F238E27FC236}">
                <a16:creationId xmlns:a16="http://schemas.microsoft.com/office/drawing/2014/main" id="{BC1BFEBC-3A4B-6EC2-F467-352282157AFE}"/>
              </a:ext>
            </a:extLst>
          </p:cNvPr>
          <p:cNvPicPr>
            <a:picLocks noChangeAspect="1"/>
          </p:cNvPicPr>
          <p:nvPr/>
        </p:nvPicPr>
        <p:blipFill rotWithShape="1">
          <a:blip r:embed="rId4"/>
          <a:srcRect r="-6" b="-6"/>
          <a:stretch/>
        </p:blipFill>
        <p:spPr>
          <a:xfrm>
            <a:off x="9219391" y="3285136"/>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5" name="TextBox 4">
            <a:extLst>
              <a:ext uri="{FF2B5EF4-FFF2-40B4-BE49-F238E27FC236}">
                <a16:creationId xmlns:a16="http://schemas.microsoft.com/office/drawing/2014/main" id="{437C92E3-D652-0CD5-B244-91E0DCB526AF}"/>
              </a:ext>
            </a:extLst>
          </p:cNvPr>
          <p:cNvSpPr txBox="1"/>
          <p:nvPr/>
        </p:nvSpPr>
        <p:spPr>
          <a:xfrm>
            <a:off x="4590814" y="3283185"/>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5D9879A1-2D46-43DA-01C1-EF2EA13FFEE7}"/>
              </a:ext>
            </a:extLst>
          </p:cNvPr>
          <p:cNvSpPr txBox="1"/>
          <p:nvPr/>
        </p:nvSpPr>
        <p:spPr>
          <a:xfrm>
            <a:off x="274633" y="5711272"/>
            <a:ext cx="36228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cs typeface="Calibri"/>
              </a:rPr>
              <a:t>Rick Wulfkuhle</a:t>
            </a:r>
          </a:p>
          <a:p>
            <a:pPr algn="ctr"/>
            <a:r>
              <a:rPr lang="en-US">
                <a:cs typeface="Calibri"/>
              </a:rPr>
              <a:t>Buchanan Emergency Management Office </a:t>
            </a:r>
          </a:p>
        </p:txBody>
      </p:sp>
      <p:sp>
        <p:nvSpPr>
          <p:cNvPr id="4" name="TextBox 3">
            <a:extLst>
              <a:ext uri="{FF2B5EF4-FFF2-40B4-BE49-F238E27FC236}">
                <a16:creationId xmlns:a16="http://schemas.microsoft.com/office/drawing/2014/main" id="{3C4A8E6E-D658-6666-15A6-CABC1F5108CE}"/>
              </a:ext>
            </a:extLst>
          </p:cNvPr>
          <p:cNvSpPr txBox="1"/>
          <p:nvPr/>
        </p:nvSpPr>
        <p:spPr>
          <a:xfrm>
            <a:off x="5625101" y="5843426"/>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4C3AEDBC-AF29-C20A-32A4-6CE6BEA0080A}"/>
              </a:ext>
            </a:extLst>
          </p:cNvPr>
          <p:cNvSpPr txBox="1"/>
          <p:nvPr/>
        </p:nvSpPr>
        <p:spPr>
          <a:xfrm>
            <a:off x="4825862" y="5764494"/>
            <a:ext cx="272382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cs typeface="Calibri"/>
              </a:rPr>
              <a:t>Julie Struck</a:t>
            </a:r>
            <a:endParaRPr lang="en-US"/>
          </a:p>
          <a:p>
            <a:pPr algn="ctr"/>
            <a:r>
              <a:rPr lang="en-US">
                <a:cs typeface="Calibri"/>
              </a:rPr>
              <a:t>VISTA &amp; Disaster Program Officer </a:t>
            </a:r>
          </a:p>
        </p:txBody>
      </p:sp>
      <p:sp>
        <p:nvSpPr>
          <p:cNvPr id="9" name="TextBox 8">
            <a:extLst>
              <a:ext uri="{FF2B5EF4-FFF2-40B4-BE49-F238E27FC236}">
                <a16:creationId xmlns:a16="http://schemas.microsoft.com/office/drawing/2014/main" id="{843FE211-C1B5-35E6-296D-EE1360797767}"/>
              </a:ext>
            </a:extLst>
          </p:cNvPr>
          <p:cNvSpPr txBox="1"/>
          <p:nvPr/>
        </p:nvSpPr>
        <p:spPr>
          <a:xfrm>
            <a:off x="9644865" y="5509516"/>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6C7F90C7-FAE6-3E5C-3041-AC537F61140C}"/>
              </a:ext>
            </a:extLst>
          </p:cNvPr>
          <p:cNvSpPr txBox="1"/>
          <p:nvPr/>
        </p:nvSpPr>
        <p:spPr>
          <a:xfrm>
            <a:off x="8805457" y="5686383"/>
            <a:ext cx="322897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a:cs typeface="Calibri"/>
              </a:rPr>
              <a:t>Lori Williams </a:t>
            </a:r>
            <a:endParaRPr lang="en-US" i="1"/>
          </a:p>
          <a:p>
            <a:pPr algn="ctr"/>
            <a:r>
              <a:rPr lang="en-US">
                <a:cs typeface="Calibri"/>
              </a:rPr>
              <a:t>Iowa Department of Homeland Security and Emergency Management </a:t>
            </a:r>
          </a:p>
          <a:p>
            <a:endParaRPr lang="en-US">
              <a:cs typeface="Calibri"/>
            </a:endParaRPr>
          </a:p>
        </p:txBody>
      </p:sp>
    </p:spTree>
    <p:extLst>
      <p:ext uri="{BB962C8B-B14F-4D97-AF65-F5344CB8AC3E}">
        <p14:creationId xmlns:p14="http://schemas.microsoft.com/office/powerpoint/2010/main" val="192003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40333-EAEB-CD05-007D-94EFBC7E6D2B}"/>
              </a:ext>
            </a:extLst>
          </p:cNvPr>
          <p:cNvSpPr>
            <a:spLocks noGrp="1"/>
          </p:cNvSpPr>
          <p:nvPr>
            <p:ph type="title"/>
          </p:nvPr>
        </p:nvSpPr>
        <p:spPr>
          <a:xfrm>
            <a:off x="1383564" y="348865"/>
            <a:ext cx="9718111" cy="1576446"/>
          </a:xfrm>
        </p:spPr>
        <p:txBody>
          <a:bodyPr vert="horz" lIns="91440" tIns="45720" rIns="91440" bIns="45720" rtlCol="0" anchor="ctr">
            <a:normAutofit/>
          </a:bodyPr>
          <a:lstStyle/>
          <a:p>
            <a:pPr algn="ctr"/>
            <a:r>
              <a:rPr lang="en-US" sz="4000" kern="1200">
                <a:solidFill>
                  <a:srgbClr val="FFFFFF"/>
                </a:solidFill>
                <a:latin typeface="+mj-lt"/>
                <a:ea typeface="+mj-ea"/>
                <a:cs typeface="+mj-cs"/>
              </a:rPr>
              <a:t>Impact Areas  </a:t>
            </a:r>
            <a:endParaRPr lang="en-US">
              <a:ea typeface="+mj-ea"/>
              <a:cs typeface="+mj-cs"/>
            </a:endParaRPr>
          </a:p>
          <a:p>
            <a:endParaRPr lang="en-US" sz="4000" kern="1200">
              <a:solidFill>
                <a:srgbClr val="FFFFFF"/>
              </a:solidFill>
              <a:latin typeface="+mj-lt"/>
              <a:ea typeface="+mj-ea"/>
              <a:cs typeface="+mj-cs"/>
            </a:endParaRPr>
          </a:p>
        </p:txBody>
      </p:sp>
      <p:graphicFrame>
        <p:nvGraphicFramePr>
          <p:cNvPr id="5" name="TextBox 2">
            <a:extLst>
              <a:ext uri="{FF2B5EF4-FFF2-40B4-BE49-F238E27FC236}">
                <a16:creationId xmlns:a16="http://schemas.microsoft.com/office/drawing/2014/main" id="{1627E233-9922-28E0-167C-9DFBA3850C13}"/>
              </a:ext>
            </a:extLst>
          </p:cNvPr>
          <p:cNvGraphicFramePr/>
          <p:nvPr>
            <p:extLst>
              <p:ext uri="{D42A27DB-BD31-4B8C-83A1-F6EECF244321}">
                <p14:modId xmlns:p14="http://schemas.microsoft.com/office/powerpoint/2010/main" val="1654834640"/>
              </p:ext>
            </p:extLst>
          </p:nvPr>
        </p:nvGraphicFramePr>
        <p:xfrm>
          <a:off x="-2843215" y="2508403"/>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70" name="Picture 5" descr="Adhesive notes on glass wall">
            <a:extLst>
              <a:ext uri="{FF2B5EF4-FFF2-40B4-BE49-F238E27FC236}">
                <a16:creationId xmlns:a16="http://schemas.microsoft.com/office/drawing/2014/main" id="{E3B91287-33B1-D0EB-A092-AFF98EBCC7F3}"/>
              </a:ext>
            </a:extLst>
          </p:cNvPr>
          <p:cNvPicPr>
            <a:picLocks noChangeAspect="1"/>
          </p:cNvPicPr>
          <p:nvPr/>
        </p:nvPicPr>
        <p:blipFill>
          <a:blip r:embed="rId7"/>
          <a:stretch>
            <a:fillRect/>
          </a:stretch>
        </p:blipFill>
        <p:spPr>
          <a:xfrm>
            <a:off x="5016835" y="2272312"/>
            <a:ext cx="6741457" cy="4490870"/>
          </a:xfrm>
          <a:prstGeom prst="rect">
            <a:avLst/>
          </a:prstGeom>
        </p:spPr>
      </p:pic>
    </p:spTree>
    <p:extLst>
      <p:ext uri="{BB962C8B-B14F-4D97-AF65-F5344CB8AC3E}">
        <p14:creationId xmlns:p14="http://schemas.microsoft.com/office/powerpoint/2010/main" val="809364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3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8B118E-515E-5B3C-6141-E3B69F5817A0}"/>
              </a:ext>
            </a:extLst>
          </p:cNvPr>
          <p:cNvSpPr>
            <a:spLocks noGrp="1"/>
          </p:cNvSpPr>
          <p:nvPr>
            <p:ph type="title"/>
          </p:nvPr>
        </p:nvSpPr>
        <p:spPr>
          <a:xfrm>
            <a:off x="1371599" y="294538"/>
            <a:ext cx="9895951" cy="1033669"/>
          </a:xfrm>
        </p:spPr>
        <p:txBody>
          <a:bodyPr vert="horz" lIns="91440" tIns="45720" rIns="91440" bIns="45720" rtlCol="0" anchor="ctr">
            <a:normAutofit/>
          </a:bodyPr>
          <a:lstStyle/>
          <a:p>
            <a:r>
              <a:rPr lang="en-US" sz="4000" kern="1200">
                <a:solidFill>
                  <a:srgbClr val="FFFFFF"/>
                </a:solidFill>
                <a:latin typeface="+mj-lt"/>
                <a:ea typeface="+mj-ea"/>
                <a:cs typeface="+mj-cs"/>
              </a:rPr>
              <a:t>Benefits of COAD Engagement</a:t>
            </a:r>
          </a:p>
        </p:txBody>
      </p:sp>
      <p:sp>
        <p:nvSpPr>
          <p:cNvPr id="54" name="TextBox 2">
            <a:extLst>
              <a:ext uri="{FF2B5EF4-FFF2-40B4-BE49-F238E27FC236}">
                <a16:creationId xmlns:a16="http://schemas.microsoft.com/office/drawing/2014/main" id="{5B6E4EEB-CD3E-6AEC-D29B-5AA204BE4CAC}"/>
              </a:ext>
            </a:extLst>
          </p:cNvPr>
          <p:cNvSpPr txBox="1"/>
          <p:nvPr/>
        </p:nvSpPr>
        <p:spPr>
          <a:xfrm>
            <a:off x="89646" y="1717562"/>
            <a:ext cx="11310783" cy="527011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514350" indent="-228600">
              <a:lnSpc>
                <a:spcPct val="90000"/>
              </a:lnSpc>
              <a:spcAft>
                <a:spcPts val="600"/>
              </a:spcAft>
              <a:buFont typeface="Arial" panose="020B0604020202020204" pitchFamily="34" charset="0"/>
              <a:buChar char="•"/>
            </a:pPr>
            <a:r>
              <a:rPr lang="en-US" sz="2800"/>
              <a:t>Quicker Response </a:t>
            </a:r>
            <a:endParaRPr lang="en-US" sz="2800">
              <a:cs typeface="Calibri"/>
            </a:endParaRPr>
          </a:p>
          <a:p>
            <a:pPr marL="514350" indent="-228600">
              <a:lnSpc>
                <a:spcPct val="90000"/>
              </a:lnSpc>
              <a:spcAft>
                <a:spcPts val="600"/>
              </a:spcAft>
              <a:buFont typeface="Arial" panose="020B0604020202020204" pitchFamily="34" charset="0"/>
              <a:buChar char="•"/>
            </a:pPr>
            <a:r>
              <a:rPr lang="en-US" sz="2800"/>
              <a:t>Learn and Improve – Apply the lessons learned </a:t>
            </a:r>
            <a:endParaRPr lang="en-US" sz="2800">
              <a:cs typeface="Calibri"/>
            </a:endParaRPr>
          </a:p>
          <a:p>
            <a:pPr marL="514350" indent="-228600">
              <a:lnSpc>
                <a:spcPct val="90000"/>
              </a:lnSpc>
              <a:spcAft>
                <a:spcPts val="600"/>
              </a:spcAft>
              <a:buFont typeface="Arial" panose="020B0604020202020204" pitchFamily="34" charset="0"/>
              <a:buChar char="•"/>
            </a:pPr>
            <a:r>
              <a:rPr lang="en-US" sz="2800"/>
              <a:t>Build trust BEFORE disaster</a:t>
            </a:r>
            <a:endParaRPr lang="en-US" sz="2800">
              <a:cs typeface="Calibri"/>
            </a:endParaRPr>
          </a:p>
          <a:p>
            <a:pPr marL="514350" indent="-228600">
              <a:lnSpc>
                <a:spcPct val="90000"/>
              </a:lnSpc>
              <a:spcAft>
                <a:spcPts val="600"/>
              </a:spcAft>
              <a:buFont typeface="Arial" panose="020B0604020202020204" pitchFamily="34" charset="0"/>
              <a:buChar char="•"/>
            </a:pPr>
            <a:r>
              <a:rPr lang="en-US" sz="2800"/>
              <a:t>Reduce duplication</a:t>
            </a:r>
            <a:endParaRPr lang="en-US" sz="2800">
              <a:cs typeface="Calibri"/>
            </a:endParaRPr>
          </a:p>
          <a:p>
            <a:pPr marL="514350" indent="-228600">
              <a:lnSpc>
                <a:spcPct val="90000"/>
              </a:lnSpc>
              <a:spcAft>
                <a:spcPts val="600"/>
              </a:spcAft>
              <a:buFont typeface="Arial" panose="020B0604020202020204" pitchFamily="34" charset="0"/>
              <a:buChar char="•"/>
            </a:pPr>
            <a:r>
              <a:rPr lang="en-US" sz="2800"/>
              <a:t>Identify and fill gaps </a:t>
            </a:r>
            <a:endParaRPr lang="en-US" sz="2800">
              <a:cs typeface="Calibri"/>
            </a:endParaRPr>
          </a:p>
          <a:p>
            <a:pPr marL="514350" indent="-228600">
              <a:lnSpc>
                <a:spcPct val="90000"/>
              </a:lnSpc>
              <a:spcAft>
                <a:spcPts val="600"/>
              </a:spcAft>
              <a:buFont typeface="Arial" panose="020B0604020202020204" pitchFamily="34" charset="0"/>
              <a:buChar char="•"/>
            </a:pPr>
            <a:r>
              <a:rPr lang="en-US" sz="2800"/>
              <a:t>Broad, unified communication</a:t>
            </a:r>
            <a:endParaRPr lang="en-US" sz="2800">
              <a:cs typeface="Calibri"/>
            </a:endParaRPr>
          </a:p>
          <a:p>
            <a:pPr marL="514350" indent="-228600">
              <a:lnSpc>
                <a:spcPct val="90000"/>
              </a:lnSpc>
              <a:spcAft>
                <a:spcPts val="600"/>
              </a:spcAft>
              <a:buFont typeface="Arial" panose="020B0604020202020204" pitchFamily="34" charset="0"/>
              <a:buChar char="•"/>
            </a:pPr>
            <a:r>
              <a:rPr lang="en-US" sz="2800"/>
              <a:t>Situational awareness </a:t>
            </a:r>
            <a:endParaRPr lang="en-US" sz="2800">
              <a:cs typeface="Calibri"/>
            </a:endParaRPr>
          </a:p>
          <a:p>
            <a:pPr marL="514350" indent="-228600">
              <a:lnSpc>
                <a:spcPct val="90000"/>
              </a:lnSpc>
              <a:spcAft>
                <a:spcPts val="600"/>
              </a:spcAft>
              <a:buFont typeface="Arial" panose="020B0604020202020204" pitchFamily="34" charset="0"/>
              <a:buChar char="•"/>
            </a:pPr>
            <a:r>
              <a:rPr lang="en-US" sz="2800"/>
              <a:t>Monetary benefit</a:t>
            </a:r>
            <a:endParaRPr lang="en-US" sz="2800">
              <a:cs typeface="Calibri"/>
            </a:endParaRPr>
          </a:p>
          <a:p>
            <a:pPr marL="514350" indent="-228600">
              <a:lnSpc>
                <a:spcPct val="90000"/>
              </a:lnSpc>
              <a:spcAft>
                <a:spcPts val="600"/>
              </a:spcAft>
              <a:buFont typeface="Arial" panose="020B0604020202020204" pitchFamily="34" charset="0"/>
              <a:buChar char="•"/>
            </a:pPr>
            <a:r>
              <a:rPr lang="en-US" sz="2800"/>
              <a:t>Force multiplier </a:t>
            </a:r>
            <a:endParaRPr lang="en-US" sz="2800">
              <a:cs typeface="Calibri"/>
            </a:endParaRPr>
          </a:p>
        </p:txBody>
      </p:sp>
      <p:sp>
        <p:nvSpPr>
          <p:cNvPr id="4" name="TextBox 3">
            <a:extLst>
              <a:ext uri="{FF2B5EF4-FFF2-40B4-BE49-F238E27FC236}">
                <a16:creationId xmlns:a16="http://schemas.microsoft.com/office/drawing/2014/main" id="{F68E90EC-2B45-2198-FCCB-59BCD7270C70}"/>
              </a:ext>
            </a:extLst>
          </p:cNvPr>
          <p:cNvSpPr txBox="1"/>
          <p:nvPr/>
        </p:nvSpPr>
        <p:spPr>
          <a:xfrm>
            <a:off x="5670701" y="4053560"/>
            <a:ext cx="6572991"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200" b="1"/>
              <a:t>= </a:t>
            </a:r>
            <a:r>
              <a:rPr lang="en-US" sz="3200" b="1" u="sng"/>
              <a:t>Resilient and strong communities</a:t>
            </a:r>
            <a:endParaRPr lang="en-US" sz="2400" b="1" u="sng">
              <a:cs typeface="Calibri"/>
            </a:endParaRPr>
          </a:p>
          <a:p>
            <a:pPr>
              <a:spcAft>
                <a:spcPts val="600"/>
              </a:spcAft>
            </a:pPr>
            <a:endParaRPr lang="en-US" u="sng">
              <a:cs typeface="Calibri"/>
            </a:endParaRPr>
          </a:p>
        </p:txBody>
      </p:sp>
    </p:spTree>
    <p:extLst>
      <p:ext uri="{BB962C8B-B14F-4D97-AF65-F5344CB8AC3E}">
        <p14:creationId xmlns:p14="http://schemas.microsoft.com/office/powerpoint/2010/main" val="294651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A5FEF4-4771-7757-977D-6AA4CA1F547D}"/>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kern="1200">
                <a:latin typeface="+mj-lt"/>
                <a:ea typeface="+mj-ea"/>
                <a:cs typeface="+mj-cs"/>
              </a:rPr>
              <a:t>Public-Private Partnerships</a:t>
            </a:r>
          </a:p>
        </p:txBody>
      </p:sp>
      <p:pic>
        <p:nvPicPr>
          <p:cNvPr id="5" name="Picture 5" descr="Businessmen shaking hands">
            <a:extLst>
              <a:ext uri="{FF2B5EF4-FFF2-40B4-BE49-F238E27FC236}">
                <a16:creationId xmlns:a16="http://schemas.microsoft.com/office/drawing/2014/main" id="{4EBDABDE-880B-31F2-A093-B7409C6863F5}"/>
              </a:ext>
            </a:extLst>
          </p:cNvPr>
          <p:cNvPicPr>
            <a:picLocks noChangeAspect="1"/>
          </p:cNvPicPr>
          <p:nvPr/>
        </p:nvPicPr>
        <p:blipFill rotWithShape="1">
          <a:blip r:embed="rId3"/>
          <a:srcRect l="10102" r="5367"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C488102D-9EAF-0B31-A6D5-7BE85B674965}"/>
              </a:ext>
            </a:extLst>
          </p:cNvPr>
          <p:cNvSpPr>
            <a:spLocks noGrp="1"/>
          </p:cNvSpPr>
          <p:nvPr>
            <p:ph idx="1"/>
          </p:nvPr>
        </p:nvSpPr>
        <p:spPr>
          <a:xfrm>
            <a:off x="8643193" y="2418408"/>
            <a:ext cx="3205140" cy="3540265"/>
          </a:xfrm>
        </p:spPr>
        <p:txBody>
          <a:bodyPr vert="horz" lIns="91440" tIns="45720" rIns="91440" bIns="45720" rtlCol="0" anchor="t">
            <a:noAutofit/>
          </a:bodyPr>
          <a:lstStyle/>
          <a:p>
            <a:pPr marL="0" indent="0">
              <a:buNone/>
            </a:pPr>
            <a:r>
              <a:rPr lang="en-US" sz="2000"/>
              <a:t>"Any type of mutually beneficial cooperative arrangement, informal or formal, between two or more organizations of private industry and the public sector to enhance the life safety, economic security and resilience of jurisdictions."</a:t>
            </a:r>
            <a:endParaRPr lang="en-US" sz="2000">
              <a:cs typeface="Calibri"/>
            </a:endParaRPr>
          </a:p>
          <a:p>
            <a:pPr marL="0"/>
            <a:endParaRPr lang="en-US" sz="2000">
              <a:cs typeface="Calibri"/>
            </a:endParaRPr>
          </a:p>
          <a:p>
            <a:pPr marL="0" indent="0">
              <a:buNone/>
            </a:pPr>
            <a:r>
              <a:rPr lang="en-US" sz="2000" i="1"/>
              <a:t>FEMAs Building Private-Public Partnerships guide</a:t>
            </a:r>
            <a:endParaRPr lang="en-US" sz="2000" i="1">
              <a:cs typeface="Calibri" panose="020F0502020204030204"/>
            </a:endParaRPr>
          </a:p>
          <a:p>
            <a:endParaRPr lang="en-US" sz="1700"/>
          </a:p>
        </p:txBody>
      </p:sp>
      <p:sp>
        <p:nvSpPr>
          <p:cNvPr id="23" name="Rectangle 2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CA8596-8941-ED76-52C5-57905F277024}"/>
              </a:ext>
            </a:extLst>
          </p:cNvPr>
          <p:cNvSpPr txBox="1"/>
          <p:nvPr/>
        </p:nvSpPr>
        <p:spPr>
          <a:xfrm>
            <a:off x="8289696" y="1608667"/>
            <a:ext cx="3421957" cy="450112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endParaRPr lang="en-US" sz="2000">
              <a:cs typeface="Calibri"/>
            </a:endParaRPr>
          </a:p>
        </p:txBody>
      </p:sp>
    </p:spTree>
    <p:extLst>
      <p:ext uri="{BB962C8B-B14F-4D97-AF65-F5344CB8AC3E}">
        <p14:creationId xmlns:p14="http://schemas.microsoft.com/office/powerpoint/2010/main" val="3628859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iremen in a huddle">
            <a:extLst>
              <a:ext uri="{FF2B5EF4-FFF2-40B4-BE49-F238E27FC236}">
                <a16:creationId xmlns:a16="http://schemas.microsoft.com/office/drawing/2014/main" id="{936DA480-F909-7F64-103C-8BB94079F3EA}"/>
              </a:ext>
            </a:extLst>
          </p:cNvPr>
          <p:cNvPicPr>
            <a:picLocks noChangeAspect="1"/>
          </p:cNvPicPr>
          <p:nvPr/>
        </p:nvPicPr>
        <p:blipFill rotWithShape="1">
          <a:blip r:embed="rId3">
            <a:duotone>
              <a:prstClr val="black"/>
              <a:schemeClr val="tx2">
                <a:tint val="45000"/>
                <a:satMod val="400000"/>
              </a:schemeClr>
            </a:duotone>
          </a:blip>
          <a:srcRect t="13469" b="2261"/>
          <a:stretch/>
        </p:blipFill>
        <p:spPr>
          <a:xfrm>
            <a:off x="20" y="10"/>
            <a:ext cx="12191980" cy="6857990"/>
          </a:xfrm>
          <a:prstGeom prst="rect">
            <a:avLst/>
          </a:prstGeom>
        </p:spPr>
      </p:pic>
      <p:sp>
        <p:nvSpPr>
          <p:cNvPr id="40" name="Rectangle 39">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6095B4B8-B033-E4DB-EBE6-FE1B6BBF5542}"/>
              </a:ext>
            </a:extLst>
          </p:cNvPr>
          <p:cNvSpPr>
            <a:spLocks noGrp="1"/>
          </p:cNvSpPr>
          <p:nvPr>
            <p:ph type="title"/>
          </p:nvPr>
        </p:nvSpPr>
        <p:spPr>
          <a:xfrm>
            <a:off x="4050889" y="203365"/>
            <a:ext cx="6784259" cy="1828800"/>
          </a:xfrm>
        </p:spPr>
        <p:txBody>
          <a:bodyPr>
            <a:normAutofit/>
          </a:bodyPr>
          <a:lstStyle/>
          <a:p>
            <a:r>
              <a:rPr lang="en-US" sz="3400">
                <a:solidFill>
                  <a:schemeClr val="tx1">
                    <a:lumMod val="85000"/>
                    <a:lumOff val="15000"/>
                  </a:schemeClr>
                </a:solidFill>
                <a:ea typeface="+mj-lt"/>
                <a:cs typeface="+mj-lt"/>
              </a:rPr>
              <a:t>Group Discussion: How does disaster/emergency volunteerism and planning impact your community?</a:t>
            </a:r>
            <a:endParaRPr lang="en-US" sz="340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31415AC4-67D1-229C-A830-5E0BA391BD64}"/>
              </a:ext>
            </a:extLst>
          </p:cNvPr>
          <p:cNvSpPr>
            <a:spLocks noGrp="1"/>
          </p:cNvSpPr>
          <p:nvPr>
            <p:ph idx="1"/>
          </p:nvPr>
        </p:nvSpPr>
        <p:spPr>
          <a:xfrm>
            <a:off x="4050888" y="2111739"/>
            <a:ext cx="6784259" cy="4649578"/>
          </a:xfrm>
        </p:spPr>
        <p:txBody>
          <a:bodyPr vert="horz" lIns="91440" tIns="45720" rIns="91440" bIns="45720" rtlCol="0" anchor="t">
            <a:noAutofit/>
          </a:bodyPr>
          <a:lstStyle/>
          <a:p>
            <a:r>
              <a:rPr lang="en-US" sz="1900">
                <a:ea typeface="+mn-lt"/>
                <a:cs typeface="+mn-lt"/>
              </a:rPr>
              <a:t>What disasters have you experienced in your community? Did you have opportunities as community members to help with the recovery? Or your organization? What did you observe? </a:t>
            </a:r>
            <a:endParaRPr lang="en-US" sz="1900">
              <a:cs typeface="Calibri" panose="020F0502020204030204"/>
            </a:endParaRPr>
          </a:p>
          <a:p>
            <a:r>
              <a:rPr lang="en-US" sz="1900">
                <a:ea typeface="+mn-lt"/>
                <a:cs typeface="+mn-lt"/>
              </a:rPr>
              <a:t>Do you interact with your county emergency management office/coordinator?</a:t>
            </a:r>
            <a:endParaRPr lang="en-US" sz="1900">
              <a:cs typeface="Calibri"/>
            </a:endParaRPr>
          </a:p>
          <a:p>
            <a:pPr lvl="1"/>
            <a:r>
              <a:rPr lang="en-US" sz="1900">
                <a:ea typeface="+mn-lt"/>
                <a:cs typeface="+mn-lt"/>
              </a:rPr>
              <a:t>Have you been involved in updating or exercising your disaster response plan? </a:t>
            </a:r>
          </a:p>
          <a:p>
            <a:r>
              <a:rPr lang="en-US" sz="1900">
                <a:ea typeface="+mn-lt"/>
                <a:cs typeface="+mn-lt"/>
              </a:rPr>
              <a:t>Are you responsible for organizing volunteers or currently a volunteer in your community? </a:t>
            </a:r>
          </a:p>
          <a:p>
            <a:pPr lvl="1"/>
            <a:r>
              <a:rPr lang="en-US" sz="1900">
                <a:ea typeface="+mn-lt"/>
                <a:cs typeface="+mn-lt"/>
              </a:rPr>
              <a:t>What activities do you currently do that would also benefit your community after a disaster? </a:t>
            </a:r>
            <a:endParaRPr lang="en-US" sz="1900">
              <a:ea typeface="Calibri"/>
              <a:cs typeface="Calibri"/>
            </a:endParaRPr>
          </a:p>
          <a:p>
            <a:r>
              <a:rPr lang="en-US" sz="1900">
                <a:ea typeface="+mn-lt"/>
                <a:cs typeface="+mn-lt"/>
              </a:rPr>
              <a:t>If there is one thing from our discussion today that you would like to bring back to your community, what would that be?</a:t>
            </a:r>
            <a:endParaRPr lang="en-US" sz="1900">
              <a:cs typeface="Calibri"/>
            </a:endParaRPr>
          </a:p>
          <a:p>
            <a:pPr lvl="1"/>
            <a:r>
              <a:rPr lang="en-US" sz="1900">
                <a:ea typeface="+mn-lt"/>
                <a:cs typeface="+mn-lt"/>
              </a:rPr>
              <a:t>What questions do you need to ask in your community to learn? </a:t>
            </a:r>
            <a:endParaRPr lang="en-US" sz="1900">
              <a:ea typeface="Calibri" panose="020F0502020204030204"/>
              <a:cs typeface="Calibri" panose="020F0502020204030204"/>
            </a:endParaRPr>
          </a:p>
        </p:txBody>
      </p:sp>
      <p:sp>
        <p:nvSpPr>
          <p:cNvPr id="42" name="Rectangle 41">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749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6396-9350-FB43-A055-692B7E425E19}"/>
              </a:ext>
            </a:extLst>
          </p:cNvPr>
          <p:cNvSpPr>
            <a:spLocks noGrp="1"/>
          </p:cNvSpPr>
          <p:nvPr>
            <p:ph type="title"/>
          </p:nvPr>
        </p:nvSpPr>
        <p:spPr>
          <a:xfrm>
            <a:off x="5252321" y="-809345"/>
            <a:ext cx="7120463" cy="1628775"/>
          </a:xfrm>
        </p:spPr>
        <p:txBody>
          <a:bodyPr vert="horz" lIns="91440" tIns="45720" rIns="91440" bIns="45720" rtlCol="0" anchor="b">
            <a:normAutofit/>
          </a:bodyPr>
          <a:lstStyle/>
          <a:p>
            <a:r>
              <a:rPr lang="en-US" sz="4000"/>
              <a:t>Helpful Resources/Websites </a:t>
            </a:r>
          </a:p>
        </p:txBody>
      </p:sp>
      <p:pic>
        <p:nvPicPr>
          <p:cNvPr id="9" name="Picture 10" descr="Piles of paperwork">
            <a:extLst>
              <a:ext uri="{FF2B5EF4-FFF2-40B4-BE49-F238E27FC236}">
                <a16:creationId xmlns:a16="http://schemas.microsoft.com/office/drawing/2014/main" id="{1DD07AB2-B307-2775-90C1-7E36A7D65F57}"/>
              </a:ext>
            </a:extLst>
          </p:cNvPr>
          <p:cNvPicPr>
            <a:picLocks noChangeAspect="1"/>
          </p:cNvPicPr>
          <p:nvPr/>
        </p:nvPicPr>
        <p:blipFill rotWithShape="1">
          <a:blip r:embed="rId3"/>
          <a:srcRect l="18446" r="14873" b="1"/>
          <a:stretch/>
        </p:blipFill>
        <p:spPr>
          <a:xfrm>
            <a:off x="2" y="1587"/>
            <a:ext cx="5065058"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1" name="TextBox 10">
            <a:extLst>
              <a:ext uri="{FF2B5EF4-FFF2-40B4-BE49-F238E27FC236}">
                <a16:creationId xmlns:a16="http://schemas.microsoft.com/office/drawing/2014/main" id="{A7F3CDFD-CAA9-DE88-5702-5D9FB9510475}"/>
              </a:ext>
            </a:extLst>
          </p:cNvPr>
          <p:cNvSpPr txBox="1"/>
          <p:nvPr/>
        </p:nvSpPr>
        <p:spPr>
          <a:xfrm>
            <a:off x="5333809" y="1109116"/>
            <a:ext cx="6668260" cy="557885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b="1"/>
              <a:t>Find your Emergency Management Coordinator</a:t>
            </a:r>
            <a:r>
              <a:rPr lang="en-US" sz="2000"/>
              <a:t>  </a:t>
            </a:r>
            <a:r>
              <a:rPr lang="en-US" sz="2000">
                <a:hlinkClick r:id="rId4"/>
              </a:rPr>
              <a:t>https://homelandsecurity.iowa.gov/county-EM/</a:t>
            </a:r>
            <a:r>
              <a:rPr lang="en-US" sz="2000"/>
              <a:t> ​</a:t>
            </a:r>
            <a:endParaRPr lang="en-US" sz="2000">
              <a:cs typeface="Calibri"/>
            </a:endParaRPr>
          </a:p>
          <a:p>
            <a:pPr indent="-228600">
              <a:lnSpc>
                <a:spcPct val="90000"/>
              </a:lnSpc>
              <a:spcAft>
                <a:spcPts val="600"/>
              </a:spcAft>
              <a:buFont typeface="Arial" panose="020B0604020202020204" pitchFamily="34" charset="0"/>
              <a:buChar char="•"/>
            </a:pPr>
            <a:r>
              <a:rPr lang="en-US" sz="2000" b="1"/>
              <a:t>Iowa Disaster Human Resource Council</a:t>
            </a:r>
            <a:r>
              <a:rPr lang="en-US" sz="2000"/>
              <a:t>  </a:t>
            </a:r>
            <a:r>
              <a:rPr lang="en-US" sz="2000">
                <a:hlinkClick r:id="rId5"/>
              </a:rPr>
              <a:t>https://www.iavoad.org/</a:t>
            </a:r>
            <a:r>
              <a:rPr lang="en-US" sz="2000"/>
              <a:t> ​​​</a:t>
            </a:r>
            <a:endParaRPr lang="en-US" sz="2000">
              <a:cs typeface="Calibri"/>
            </a:endParaRPr>
          </a:p>
          <a:p>
            <a:pPr indent="-228600">
              <a:lnSpc>
                <a:spcPct val="90000"/>
              </a:lnSpc>
              <a:spcAft>
                <a:spcPts val="600"/>
              </a:spcAft>
              <a:buFont typeface="Arial" panose="020B0604020202020204" pitchFamily="34" charset="0"/>
              <a:buChar char="•"/>
            </a:pPr>
            <a:r>
              <a:rPr lang="en-US" sz="2000" b="1"/>
              <a:t>Ready Iowa </a:t>
            </a:r>
            <a:r>
              <a:rPr lang="en-US" sz="2000">
                <a:hlinkClick r:id="rId6"/>
              </a:rPr>
              <a:t>https://ready.iowa.gov/</a:t>
            </a:r>
            <a:r>
              <a:rPr lang="en-US" sz="2000"/>
              <a:t> ​​​</a:t>
            </a:r>
            <a:endParaRPr lang="en-US" sz="2000">
              <a:cs typeface="Calibri"/>
            </a:endParaRPr>
          </a:p>
          <a:p>
            <a:pPr indent="-228600">
              <a:lnSpc>
                <a:spcPct val="90000"/>
              </a:lnSpc>
              <a:spcAft>
                <a:spcPts val="600"/>
              </a:spcAft>
              <a:buFont typeface="Arial" panose="020B0604020202020204" pitchFamily="34" charset="0"/>
              <a:buChar char="•"/>
            </a:pPr>
            <a:r>
              <a:rPr lang="en-US" sz="2000" b="1"/>
              <a:t>Volunteer Iowa (Iowa Commission on Volunteer Service) </a:t>
            </a:r>
            <a:r>
              <a:rPr lang="en-US" sz="2000">
                <a:ea typeface="+mn-lt"/>
                <a:cs typeface="+mn-lt"/>
                <a:hlinkClick r:id="rId7"/>
              </a:rPr>
              <a:t>https://www.volunteeriowa.org</a:t>
            </a:r>
            <a:r>
              <a:rPr lang="en-US" sz="2000">
                <a:ea typeface="+mn-lt"/>
                <a:cs typeface="+mn-lt"/>
              </a:rPr>
              <a:t> </a:t>
            </a:r>
          </a:p>
          <a:p>
            <a:pPr marL="285750" indent="-285750">
              <a:buFont typeface="Arial,Sans-Serif" panose="020B0604020202020204" pitchFamily="34" charset="0"/>
              <a:buChar char="•"/>
            </a:pPr>
            <a:r>
              <a:rPr lang="en-US" sz="2000" b="1">
                <a:ea typeface="+mn-lt"/>
                <a:cs typeface="+mn-lt"/>
              </a:rPr>
              <a:t>National VOAD</a:t>
            </a:r>
            <a:r>
              <a:rPr lang="en-US" sz="2000">
                <a:ea typeface="+mn-lt"/>
                <a:cs typeface="+mn-lt"/>
              </a:rPr>
              <a:t>  </a:t>
            </a:r>
            <a:r>
              <a:rPr lang="en-US" sz="2000">
                <a:ea typeface="+mn-lt"/>
                <a:cs typeface="+mn-lt"/>
                <a:hlinkClick r:id="rId8"/>
              </a:rPr>
              <a:t>nvoad.org</a:t>
            </a:r>
            <a:r>
              <a:rPr lang="en-US" sz="2000">
                <a:ea typeface="+mn-lt"/>
                <a:cs typeface="+mn-lt"/>
              </a:rPr>
              <a:t>  </a:t>
            </a:r>
          </a:p>
          <a:p>
            <a:pPr marL="742950" lvl="1" indent="-285750">
              <a:buFont typeface="Arial,Sans-Serif" panose="020B0604020202020204" pitchFamily="34" charset="0"/>
              <a:buChar char="•"/>
            </a:pPr>
            <a:r>
              <a:rPr lang="en-US" sz="2000">
                <a:ea typeface="+mn-lt"/>
                <a:cs typeface="+mn-lt"/>
              </a:rPr>
              <a:t>Resource Center</a:t>
            </a:r>
          </a:p>
          <a:p>
            <a:pPr marL="742950" lvl="1" indent="-285750">
              <a:buFont typeface="Arial,Sans-Serif" panose="020B0604020202020204" pitchFamily="34" charset="0"/>
              <a:buChar char="•"/>
            </a:pPr>
            <a:r>
              <a:rPr lang="en-US" sz="2000">
                <a:ea typeface="+mn-lt"/>
                <a:cs typeface="+mn-lt"/>
              </a:rPr>
              <a:t>Points of Consensus  </a:t>
            </a:r>
          </a:p>
          <a:p>
            <a:pPr marL="742950" lvl="1" indent="-285750">
              <a:buFont typeface="Arial,Sans-Serif" panose="020B0604020202020204" pitchFamily="34" charset="0"/>
              <a:buChar char="•"/>
            </a:pPr>
            <a:r>
              <a:rPr lang="en-US" sz="2000">
                <a:ea typeface="+mn-lt"/>
                <a:cs typeface="+mn-lt"/>
              </a:rPr>
              <a:t>Committees with subject matter expertise</a:t>
            </a:r>
          </a:p>
          <a:p>
            <a:pPr marL="285750" indent="-285750">
              <a:buFont typeface="Arial,Sans-Serif" panose="020B0604020202020204" pitchFamily="34" charset="0"/>
              <a:buChar char="•"/>
            </a:pPr>
            <a:r>
              <a:rPr lang="en-US" sz="2000" b="1">
                <a:ea typeface="+mn-lt"/>
                <a:cs typeface="+mn-lt"/>
              </a:rPr>
              <a:t>HandsOn Network &amp; Points of Light Institute </a:t>
            </a:r>
            <a:r>
              <a:rPr lang="en-US" sz="2000">
                <a:ea typeface="+mn-lt"/>
                <a:cs typeface="+mn-lt"/>
              </a:rPr>
              <a:t>  </a:t>
            </a:r>
            <a:r>
              <a:rPr lang="en-US" sz="2000">
                <a:cs typeface="Calibri"/>
                <a:hlinkClick r:id="rId9"/>
              </a:rPr>
              <a:t>https://www.pointsoflight.org</a:t>
            </a:r>
            <a:r>
              <a:rPr lang="en-US" sz="2000">
                <a:cs typeface="Calibri"/>
              </a:rPr>
              <a:t> </a:t>
            </a:r>
            <a:endParaRPr lang="en-US" sz="2000">
              <a:ea typeface="+mn-lt"/>
              <a:cs typeface="+mn-lt"/>
            </a:endParaRPr>
          </a:p>
          <a:p>
            <a:pPr marL="285750" indent="-285750">
              <a:buFont typeface="Arial,Sans-Serif" panose="020B0604020202020204" pitchFamily="34" charset="0"/>
              <a:buChar char="•"/>
            </a:pPr>
            <a:r>
              <a:rPr lang="en-US" sz="2000" b="1">
                <a:ea typeface="+mn-lt"/>
                <a:cs typeface="+mn-lt"/>
              </a:rPr>
              <a:t>Catholic Charities USA   </a:t>
            </a:r>
            <a:r>
              <a:rPr lang="en-US" sz="2000">
                <a:ea typeface="+mn-lt"/>
                <a:cs typeface="+mn-lt"/>
              </a:rPr>
              <a:t>  </a:t>
            </a:r>
            <a:r>
              <a:rPr lang="en-US" sz="2000">
                <a:cs typeface="Calibri"/>
                <a:hlinkClick r:id="rId10"/>
              </a:rPr>
              <a:t>https://www.catholiccharitiesusa.org/resource/disaster-training-videos/</a:t>
            </a:r>
            <a:r>
              <a:rPr lang="en-US" sz="2000">
                <a:cs typeface="Calibri"/>
              </a:rPr>
              <a:t> </a:t>
            </a:r>
            <a:endParaRPr lang="en-US" sz="2000">
              <a:ea typeface="+mn-lt"/>
              <a:cs typeface="+mn-lt"/>
            </a:endParaRPr>
          </a:p>
          <a:p>
            <a:pPr marL="285750" indent="-285750">
              <a:buFont typeface="Arial,Sans-Serif" panose="020B0604020202020204" pitchFamily="34" charset="0"/>
              <a:buChar char="•"/>
            </a:pPr>
            <a:r>
              <a:rPr lang="en-US" sz="2000" b="1">
                <a:ea typeface="+mn-lt"/>
                <a:cs typeface="+mn-lt"/>
              </a:rPr>
              <a:t>FEMA </a:t>
            </a:r>
            <a:r>
              <a:rPr lang="en-US" sz="2000">
                <a:cs typeface="Calibri"/>
                <a:hlinkClick r:id="rId11"/>
              </a:rPr>
              <a:t>https://www.fema.gov</a:t>
            </a:r>
            <a:r>
              <a:rPr lang="en-US" sz="2000">
                <a:cs typeface="Calibri"/>
              </a:rPr>
              <a:t> </a:t>
            </a:r>
            <a:endParaRPr lang="en-US" sz="2000">
              <a:ea typeface="+mn-lt"/>
              <a:cs typeface="+mn-lt"/>
            </a:endParaRPr>
          </a:p>
          <a:p>
            <a:pPr marL="285750" indent="-285750">
              <a:buFont typeface="Arial" panose="020B0604020202020204" pitchFamily="34" charset="0"/>
              <a:buChar char="•"/>
            </a:pPr>
            <a:endParaRPr lang="en-US">
              <a:ea typeface="+mn-lt"/>
              <a:cs typeface="+mn-lt"/>
            </a:endParaRPr>
          </a:p>
          <a:p>
            <a:pPr indent="-228600">
              <a:lnSpc>
                <a:spcPct val="90000"/>
              </a:lnSpc>
              <a:spcAft>
                <a:spcPts val="600"/>
              </a:spcAft>
              <a:buFont typeface="Arial" panose="020B0604020202020204" pitchFamily="34" charset="0"/>
              <a:buChar char="•"/>
            </a:pPr>
            <a:endParaRPr lang="en-US">
              <a:cs typeface="Calibri"/>
            </a:endParaRPr>
          </a:p>
        </p:txBody>
      </p:sp>
      <p:sp>
        <p:nvSpPr>
          <p:cNvPr id="5" name="TextBox 4">
            <a:extLst>
              <a:ext uri="{FF2B5EF4-FFF2-40B4-BE49-F238E27FC236}">
                <a16:creationId xmlns:a16="http://schemas.microsoft.com/office/drawing/2014/main" id="{B826A825-7D70-A2EE-A899-9909A82D3BC2}"/>
              </a:ext>
            </a:extLst>
          </p:cNvPr>
          <p:cNvSpPr txBox="1"/>
          <p:nvPr/>
        </p:nvSpPr>
        <p:spPr>
          <a:xfrm>
            <a:off x="48295" y="681317"/>
            <a:ext cx="4697799" cy="378541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endParaRPr lang="en-US" sz="1700">
              <a:cs typeface="Calibri" panose="020F0502020204030204"/>
            </a:endParaRPr>
          </a:p>
        </p:txBody>
      </p:sp>
    </p:spTree>
    <p:extLst>
      <p:ext uri="{BB962C8B-B14F-4D97-AF65-F5344CB8AC3E}">
        <p14:creationId xmlns:p14="http://schemas.microsoft.com/office/powerpoint/2010/main" val="2079877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29403691-3832-2EF5-BFCE-88CC1291FA81}"/>
              </a:ext>
            </a:extLst>
          </p:cNvPr>
          <p:cNvPicPr>
            <a:picLocks noChangeAspect="1"/>
          </p:cNvPicPr>
          <p:nvPr/>
        </p:nvPicPr>
        <p:blipFill rotWithShape="1">
          <a:blip r:embed="rId2">
            <a:alphaModFix amt="50000"/>
          </a:blip>
          <a:srcRect t="2137" r="-1" b="13571"/>
          <a:stretch/>
        </p:blipFill>
        <p:spPr>
          <a:xfrm>
            <a:off x="20" y="10"/>
            <a:ext cx="12188930" cy="6857990"/>
          </a:xfrm>
          <a:prstGeom prst="rect">
            <a:avLst/>
          </a:prstGeom>
        </p:spPr>
      </p:pic>
      <p:sp>
        <p:nvSpPr>
          <p:cNvPr id="2" name="Title 1">
            <a:extLst>
              <a:ext uri="{FF2B5EF4-FFF2-40B4-BE49-F238E27FC236}">
                <a16:creationId xmlns:a16="http://schemas.microsoft.com/office/drawing/2014/main" id="{98BD19E2-E7E0-45E8-6AA8-934082603042}"/>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Questions? </a:t>
            </a:r>
          </a:p>
        </p:txBody>
      </p:sp>
      <p:sp>
        <p:nvSpPr>
          <p:cNvPr id="1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1411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4" descr="Person holding mouse">
            <a:extLst>
              <a:ext uri="{FF2B5EF4-FFF2-40B4-BE49-F238E27FC236}">
                <a16:creationId xmlns:a16="http://schemas.microsoft.com/office/drawing/2014/main" id="{FBA94D23-9E5C-2713-A3DC-E1D82CF38B0D}"/>
              </a:ext>
            </a:extLst>
          </p:cNvPr>
          <p:cNvPicPr>
            <a:picLocks noChangeAspect="1"/>
          </p:cNvPicPr>
          <p:nvPr/>
        </p:nvPicPr>
        <p:blipFill rotWithShape="1">
          <a:blip r:embed="rId2"/>
          <a:srcRect l="9091" t="20783" b="2608"/>
          <a:stretch/>
        </p:blipFill>
        <p:spPr>
          <a:xfrm>
            <a:off x="20" y="10"/>
            <a:ext cx="12191980" cy="6857990"/>
          </a:xfrm>
          <a:prstGeom prst="rect">
            <a:avLst/>
          </a:prstGeom>
        </p:spPr>
      </p:pic>
      <p:sp>
        <p:nvSpPr>
          <p:cNvPr id="69" name="Rectangle 6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415B1-F968-BDCA-F5FB-8B05AD146CAF}"/>
              </a:ext>
            </a:extLst>
          </p:cNvPr>
          <p:cNvSpPr>
            <a:spLocks noGrp="1"/>
          </p:cNvSpPr>
          <p:nvPr>
            <p:ph type="title"/>
          </p:nvPr>
        </p:nvSpPr>
        <p:spPr>
          <a:xfrm>
            <a:off x="7749985" y="640263"/>
            <a:ext cx="3759240" cy="1344975"/>
          </a:xfrm>
        </p:spPr>
        <p:txBody>
          <a:bodyPr vert="horz" lIns="91440" tIns="45720" rIns="91440" bIns="45720" rtlCol="0" anchor="ctr">
            <a:normAutofit/>
          </a:bodyPr>
          <a:lstStyle/>
          <a:p>
            <a:r>
              <a:rPr lang="en-US" sz="4000"/>
              <a:t>CONTACT INFO</a:t>
            </a:r>
          </a:p>
        </p:txBody>
      </p:sp>
      <p:sp>
        <p:nvSpPr>
          <p:cNvPr id="3" name="TextBox 2">
            <a:extLst>
              <a:ext uri="{FF2B5EF4-FFF2-40B4-BE49-F238E27FC236}">
                <a16:creationId xmlns:a16="http://schemas.microsoft.com/office/drawing/2014/main" id="{A0D87066-384E-0474-6495-4E4C841F4BBB}"/>
              </a:ext>
            </a:extLst>
          </p:cNvPr>
          <p:cNvSpPr txBox="1"/>
          <p:nvPr/>
        </p:nvSpPr>
        <p:spPr>
          <a:xfrm>
            <a:off x="7740631" y="1644636"/>
            <a:ext cx="3784117" cy="42938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1400" dirty="0"/>
              <a:t>Julie Struck, </a:t>
            </a:r>
            <a:r>
              <a:rPr lang="en-US" sz="1400" dirty="0">
                <a:cs typeface="Calibri" panose="020F0502020204030204"/>
                <a:hlinkClick r:id="rId3"/>
              </a:rPr>
              <a:t>Julie.Struck@volunteeriowa.org</a:t>
            </a:r>
            <a:r>
              <a:rPr lang="en-US" sz="1400" dirty="0">
                <a:cs typeface="Calibri" panose="020F0502020204030204"/>
              </a:rPr>
              <a:t> </a:t>
            </a:r>
            <a:endParaRPr lang="en-US" sz="1400" dirty="0"/>
          </a:p>
          <a:p>
            <a:pPr>
              <a:lnSpc>
                <a:spcPct val="90000"/>
              </a:lnSpc>
              <a:spcAft>
                <a:spcPts val="600"/>
              </a:spcAft>
            </a:pPr>
            <a:r>
              <a:rPr lang="en-US" sz="1400" dirty="0"/>
              <a:t>VISTA &amp; Disaster Program Officer, Volunteer Iowa </a:t>
            </a:r>
            <a:endParaRPr lang="en-US" sz="1400" dirty="0">
              <a:cs typeface="Calibri" panose="020F0502020204030204"/>
            </a:endParaRPr>
          </a:p>
          <a:p>
            <a:pPr marL="285750" indent="-171450">
              <a:lnSpc>
                <a:spcPct val="90000"/>
              </a:lnSpc>
              <a:spcAft>
                <a:spcPts val="600"/>
              </a:spcAft>
              <a:buFont typeface="Wingdings"/>
              <a:buChar char="Ø"/>
            </a:pPr>
            <a:r>
              <a:rPr lang="en-US" sz="1400" i="1" dirty="0"/>
              <a:t>Disaster Training, Volunteer Coordination, Facilitating Conversation &amp; Connections, Disaster Response </a:t>
            </a:r>
            <a:endParaRPr lang="en-US" sz="1400" i="1" dirty="0">
              <a:cs typeface="Calibri" panose="020F0502020204030204"/>
            </a:endParaRPr>
          </a:p>
          <a:p>
            <a:pPr>
              <a:lnSpc>
                <a:spcPct val="90000"/>
              </a:lnSpc>
              <a:spcAft>
                <a:spcPts val="600"/>
              </a:spcAft>
            </a:pPr>
            <a:endParaRPr lang="en-US" sz="1400">
              <a:cs typeface="Calibri" panose="020F0502020204030204"/>
            </a:endParaRPr>
          </a:p>
          <a:p>
            <a:pPr>
              <a:lnSpc>
                <a:spcPct val="90000"/>
              </a:lnSpc>
              <a:spcAft>
                <a:spcPts val="600"/>
              </a:spcAft>
            </a:pPr>
            <a:r>
              <a:rPr lang="en-US" sz="1400" dirty="0"/>
              <a:t>Lori Williams, </a:t>
            </a:r>
            <a:r>
              <a:rPr lang="en-US" sz="1400" dirty="0">
                <a:hlinkClick r:id="rId4"/>
              </a:rPr>
              <a:t>Lori.Williams@iowa.gov</a:t>
            </a:r>
            <a:r>
              <a:rPr lang="en-US" sz="1400" dirty="0"/>
              <a:t> </a:t>
            </a:r>
            <a:endParaRPr lang="en-US" sz="1400" dirty="0">
              <a:cs typeface="Calibri" panose="020F0502020204030204"/>
            </a:endParaRPr>
          </a:p>
          <a:p>
            <a:pPr>
              <a:lnSpc>
                <a:spcPct val="90000"/>
              </a:lnSpc>
              <a:spcAft>
                <a:spcPts val="600"/>
              </a:spcAft>
            </a:pPr>
            <a:r>
              <a:rPr lang="en-US" sz="1400" dirty="0"/>
              <a:t>Voluntary Agency Liaison, Iowa Department of Homeland Security and Emergency Management </a:t>
            </a:r>
            <a:endParaRPr lang="en-US" sz="1400" dirty="0">
              <a:cs typeface="Calibri" panose="020F0502020204030204"/>
            </a:endParaRPr>
          </a:p>
          <a:p>
            <a:pPr marL="285750" indent="-171450">
              <a:lnSpc>
                <a:spcPct val="90000"/>
              </a:lnSpc>
              <a:spcAft>
                <a:spcPts val="600"/>
              </a:spcAft>
              <a:buFont typeface="Wingdings"/>
              <a:buChar char="Ø"/>
            </a:pPr>
            <a:r>
              <a:rPr lang="en-US" sz="1400" i="1" dirty="0"/>
              <a:t>Training/Coordination/Community Support for: Volunteer, Donations, COADs, Long Term Recovery Groups, Mass Care, Unmet Needs</a:t>
            </a:r>
            <a:endParaRPr lang="en-US" sz="1400" i="1" dirty="0">
              <a:cs typeface="Calibri" panose="020F0502020204030204"/>
            </a:endParaRPr>
          </a:p>
          <a:p>
            <a:pPr>
              <a:lnSpc>
                <a:spcPct val="90000"/>
              </a:lnSpc>
              <a:spcAft>
                <a:spcPts val="600"/>
              </a:spcAft>
            </a:pPr>
            <a:endParaRPr lang="en-US" sz="1400">
              <a:cs typeface="Calibri" panose="020F0502020204030204"/>
            </a:endParaRPr>
          </a:p>
          <a:p>
            <a:pPr>
              <a:lnSpc>
                <a:spcPct val="90000"/>
              </a:lnSpc>
              <a:spcAft>
                <a:spcPts val="600"/>
              </a:spcAft>
            </a:pPr>
            <a:r>
              <a:rPr lang="en-US" sz="1400" dirty="0"/>
              <a:t>Rick Wulfkuhle, </a:t>
            </a:r>
            <a:r>
              <a:rPr lang="en-US" sz="1400" dirty="0">
                <a:ea typeface="+mn-lt"/>
                <a:cs typeface="+mn-lt"/>
                <a:hlinkClick r:id="rId5"/>
              </a:rPr>
              <a:t>rwulfekuhle@co.buchanan.ia.us</a:t>
            </a:r>
            <a:r>
              <a:rPr lang="en-US" sz="1400" dirty="0">
                <a:ea typeface="+mn-lt"/>
                <a:cs typeface="+mn-lt"/>
              </a:rPr>
              <a:t> </a:t>
            </a:r>
            <a:endParaRPr lang="en-US" sz="1400" dirty="0">
              <a:cs typeface="Calibri" panose="020F0502020204030204"/>
            </a:endParaRPr>
          </a:p>
          <a:p>
            <a:pPr>
              <a:lnSpc>
                <a:spcPct val="90000"/>
              </a:lnSpc>
              <a:spcAft>
                <a:spcPts val="600"/>
              </a:spcAft>
            </a:pPr>
            <a:r>
              <a:rPr lang="en-US" sz="1400" dirty="0"/>
              <a:t>Coordinator, Buchanan County Emergency Management Agency</a:t>
            </a:r>
            <a:endParaRPr lang="en-US" sz="1400" dirty="0">
              <a:cs typeface="Calibri" panose="020F0502020204030204"/>
            </a:endParaRPr>
          </a:p>
          <a:p>
            <a:pPr indent="-228600">
              <a:lnSpc>
                <a:spcPct val="90000"/>
              </a:lnSpc>
              <a:spcAft>
                <a:spcPts val="600"/>
              </a:spcAft>
              <a:buFont typeface="Wingdings" panose="020B0604020202020204" pitchFamily="34" charset="0"/>
              <a:buChar char="Ø"/>
            </a:pPr>
            <a:r>
              <a:rPr lang="en-US" sz="1400" i="1" dirty="0">
                <a:cs typeface="Calibri" panose="020F0502020204030204"/>
              </a:rPr>
              <a:t>Emergency Management, CERT, COAD/VOAD networks</a:t>
            </a:r>
          </a:p>
          <a:p>
            <a:pPr indent="-228600">
              <a:lnSpc>
                <a:spcPct val="90000"/>
              </a:lnSpc>
              <a:spcAft>
                <a:spcPts val="600"/>
              </a:spcAft>
              <a:buFont typeface="Arial" panose="020B0604020202020204" pitchFamily="34" charset="0"/>
              <a:buChar char="•"/>
            </a:pPr>
            <a:endParaRPr lang="en-US" sz="1300"/>
          </a:p>
        </p:txBody>
      </p:sp>
    </p:spTree>
    <p:extLst>
      <p:ext uri="{BB962C8B-B14F-4D97-AF65-F5344CB8AC3E}">
        <p14:creationId xmlns:p14="http://schemas.microsoft.com/office/powerpoint/2010/main" val="6272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xmlns="" r:id="rId6"/>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a highway near the ocean">
            <a:extLst>
              <a:ext uri="{FF2B5EF4-FFF2-40B4-BE49-F238E27FC236}">
                <a16:creationId xmlns:a16="http://schemas.microsoft.com/office/drawing/2014/main" id="{4003EE44-FF5D-32D3-8F60-C6C180262865}"/>
              </a:ext>
            </a:extLst>
          </p:cNvPr>
          <p:cNvPicPr>
            <a:picLocks noChangeAspect="1"/>
          </p:cNvPicPr>
          <p:nvPr/>
        </p:nvPicPr>
        <p:blipFill rotWithShape="1">
          <a:blip r:embed="rId2">
            <a:alphaModFix amt="50000"/>
          </a:blip>
          <a:srcRect t="5848" r="-1" b="19132"/>
          <a:stretch/>
        </p:blipFill>
        <p:spPr>
          <a:xfrm>
            <a:off x="20" y="10"/>
            <a:ext cx="12188930" cy="6857990"/>
          </a:xfrm>
          <a:prstGeom prst="rect">
            <a:avLst/>
          </a:prstGeom>
        </p:spPr>
      </p:pic>
      <p:sp>
        <p:nvSpPr>
          <p:cNvPr id="2" name="Title 1">
            <a:extLst>
              <a:ext uri="{FF2B5EF4-FFF2-40B4-BE49-F238E27FC236}">
                <a16:creationId xmlns:a16="http://schemas.microsoft.com/office/drawing/2014/main" id="{8866E74C-9053-A18C-A10A-D5C95E40EDB1}"/>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Thank you!!!</a:t>
            </a:r>
          </a:p>
        </p:txBody>
      </p:sp>
      <p:sp>
        <p:nvSpPr>
          <p:cNvPr id="18"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1663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90C8B3F7-D37B-3709-0044-5FBFD9C473A2}"/>
              </a:ext>
            </a:extLst>
          </p:cNvPr>
          <p:cNvSpPr>
            <a:spLocks noGrp="1"/>
          </p:cNvSpPr>
          <p:nvPr>
            <p:ph type="body" idx="1"/>
          </p:nvPr>
        </p:nvSpPr>
        <p:spPr>
          <a:xfrm>
            <a:off x="4439633" y="4518923"/>
            <a:ext cx="3312734" cy="1141851"/>
          </a:xfrm>
          <a:noFill/>
        </p:spPr>
        <p:txBody>
          <a:bodyPr vert="horz" lIns="91440" tIns="45720" rIns="91440" bIns="45720" rtlCol="0">
            <a:normAutofit/>
          </a:bodyPr>
          <a:lstStyle/>
          <a:p>
            <a:pPr algn="ctr"/>
            <a:endParaRPr lang="en-US" sz="2000" kern="1200">
              <a:solidFill>
                <a:srgbClr val="080808"/>
              </a:solidFill>
              <a:latin typeface="+mn-lt"/>
              <a:ea typeface="+mn-ea"/>
              <a:cs typeface="+mn-cs"/>
            </a:endParaRPr>
          </a:p>
        </p:txBody>
      </p:sp>
      <p:sp>
        <p:nvSpPr>
          <p:cNvPr id="2" name="Title 1">
            <a:extLst>
              <a:ext uri="{FF2B5EF4-FFF2-40B4-BE49-F238E27FC236}">
                <a16:creationId xmlns:a16="http://schemas.microsoft.com/office/drawing/2014/main" id="{87DF6DFC-65D1-2BA9-1D77-40CEDB9A1A24}"/>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Hand Outs </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47898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C5AA8EB3-B2F5-437C-3A0A-FEA3DEEB2715}"/>
              </a:ext>
            </a:extLst>
          </p:cNvPr>
          <p:cNvPicPr>
            <a:picLocks noChangeAspect="1"/>
          </p:cNvPicPr>
          <p:nvPr/>
        </p:nvPicPr>
        <p:blipFill>
          <a:blip r:embed="rId2"/>
          <a:stretch>
            <a:fillRect/>
          </a:stretch>
        </p:blipFill>
        <p:spPr>
          <a:xfrm>
            <a:off x="434235" y="156649"/>
            <a:ext cx="5237966" cy="6586456"/>
          </a:xfrm>
          <a:prstGeom prst="rect">
            <a:avLst/>
          </a:prstGeom>
          <a:ln>
            <a:solidFill>
              <a:schemeClr val="tx1"/>
            </a:solidFill>
          </a:ln>
        </p:spPr>
      </p:pic>
      <p:pic>
        <p:nvPicPr>
          <p:cNvPr id="5" name="Picture 5" descr="Text&#10;&#10;Description automatically generated">
            <a:extLst>
              <a:ext uri="{FF2B5EF4-FFF2-40B4-BE49-F238E27FC236}">
                <a16:creationId xmlns:a16="http://schemas.microsoft.com/office/drawing/2014/main" id="{73C66254-0917-C92C-7AC1-E51D8E80D9E4}"/>
              </a:ext>
            </a:extLst>
          </p:cNvPr>
          <p:cNvPicPr>
            <a:picLocks noChangeAspect="1"/>
          </p:cNvPicPr>
          <p:nvPr/>
        </p:nvPicPr>
        <p:blipFill>
          <a:blip r:embed="rId3"/>
          <a:stretch>
            <a:fillRect/>
          </a:stretch>
        </p:blipFill>
        <p:spPr>
          <a:xfrm>
            <a:off x="6029196" y="161631"/>
            <a:ext cx="5321473" cy="6576490"/>
          </a:xfrm>
          <a:prstGeom prst="rect">
            <a:avLst/>
          </a:prstGeom>
          <a:ln>
            <a:solidFill>
              <a:schemeClr val="tx1"/>
            </a:solidFill>
          </a:ln>
        </p:spPr>
      </p:pic>
    </p:spTree>
    <p:extLst>
      <p:ext uri="{BB962C8B-B14F-4D97-AF65-F5344CB8AC3E}">
        <p14:creationId xmlns:p14="http://schemas.microsoft.com/office/powerpoint/2010/main" val="4243711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0" name="Rectangle 4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Sunlit desk">
            <a:extLst>
              <a:ext uri="{FF2B5EF4-FFF2-40B4-BE49-F238E27FC236}">
                <a16:creationId xmlns:a16="http://schemas.microsoft.com/office/drawing/2014/main" id="{B9B9214F-AF27-AD4F-B2EC-DB05FA318AA2}"/>
              </a:ext>
            </a:extLst>
          </p:cNvPr>
          <p:cNvPicPr>
            <a:picLocks noChangeAspect="1"/>
          </p:cNvPicPr>
          <p:nvPr/>
        </p:nvPicPr>
        <p:blipFill rotWithShape="1">
          <a:blip r:embed="rId2">
            <a:alphaModFix amt="50000"/>
          </a:blip>
          <a:srcRect t="3735" b="11995"/>
          <a:stretch/>
        </p:blipFill>
        <p:spPr>
          <a:xfrm>
            <a:off x="20" y="1"/>
            <a:ext cx="12191980" cy="6857999"/>
          </a:xfrm>
          <a:prstGeom prst="rect">
            <a:avLst/>
          </a:prstGeom>
        </p:spPr>
      </p:pic>
      <p:sp>
        <p:nvSpPr>
          <p:cNvPr id="2" name="Title 1">
            <a:extLst>
              <a:ext uri="{FF2B5EF4-FFF2-40B4-BE49-F238E27FC236}">
                <a16:creationId xmlns:a16="http://schemas.microsoft.com/office/drawing/2014/main" id="{6DE4C61A-3ACD-1B28-C472-92571F5102B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HOUSE KEEPING</a:t>
            </a:r>
          </a:p>
        </p:txBody>
      </p:sp>
    </p:spTree>
    <p:extLst>
      <p:ext uri="{BB962C8B-B14F-4D97-AF65-F5344CB8AC3E}">
        <p14:creationId xmlns:p14="http://schemas.microsoft.com/office/powerpoint/2010/main" val="22975401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681CB125-F6A3-9D27-018B-4F28B551BAD1}"/>
              </a:ext>
            </a:extLst>
          </p:cNvPr>
          <p:cNvPicPr>
            <a:picLocks noChangeAspect="1"/>
          </p:cNvPicPr>
          <p:nvPr/>
        </p:nvPicPr>
        <p:blipFill>
          <a:blip r:embed="rId2"/>
          <a:stretch>
            <a:fillRect/>
          </a:stretch>
        </p:blipFill>
        <p:spPr>
          <a:xfrm>
            <a:off x="2688921" y="420673"/>
            <a:ext cx="8505172" cy="6517695"/>
          </a:xfrm>
          <a:prstGeom prst="rect">
            <a:avLst/>
          </a:prstGeom>
        </p:spPr>
      </p:pic>
      <p:sp>
        <p:nvSpPr>
          <p:cNvPr id="3" name="TextBox 2">
            <a:extLst>
              <a:ext uri="{FF2B5EF4-FFF2-40B4-BE49-F238E27FC236}">
                <a16:creationId xmlns:a16="http://schemas.microsoft.com/office/drawing/2014/main" id="{C73B00F5-768F-97D3-E9A0-B3D8C9C306F9}"/>
              </a:ext>
            </a:extLst>
          </p:cNvPr>
          <p:cNvSpPr txBox="1"/>
          <p:nvPr/>
        </p:nvSpPr>
        <p:spPr>
          <a:xfrm rot="16200000">
            <a:off x="-1127341" y="2907776"/>
            <a:ext cx="44362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Calibri"/>
              </a:rPr>
              <a:t>CERT Trifold page 1</a:t>
            </a:r>
          </a:p>
        </p:txBody>
      </p:sp>
    </p:spTree>
    <p:extLst>
      <p:ext uri="{BB962C8B-B14F-4D97-AF65-F5344CB8AC3E}">
        <p14:creationId xmlns:p14="http://schemas.microsoft.com/office/powerpoint/2010/main" val="1237880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imeline&#10;&#10;Description automatically generated">
            <a:extLst>
              <a:ext uri="{FF2B5EF4-FFF2-40B4-BE49-F238E27FC236}">
                <a16:creationId xmlns:a16="http://schemas.microsoft.com/office/drawing/2014/main" id="{095D52CE-018A-90A6-08A2-8E27E5E0A2D8}"/>
              </a:ext>
            </a:extLst>
          </p:cNvPr>
          <p:cNvPicPr>
            <a:picLocks noChangeAspect="1"/>
          </p:cNvPicPr>
          <p:nvPr/>
        </p:nvPicPr>
        <p:blipFill>
          <a:blip r:embed="rId2"/>
          <a:stretch>
            <a:fillRect/>
          </a:stretch>
        </p:blipFill>
        <p:spPr>
          <a:xfrm>
            <a:off x="2908127" y="137324"/>
            <a:ext cx="8599117" cy="6583352"/>
          </a:xfrm>
          <a:prstGeom prst="rect">
            <a:avLst/>
          </a:prstGeom>
        </p:spPr>
      </p:pic>
      <p:sp>
        <p:nvSpPr>
          <p:cNvPr id="4" name="TextBox 3">
            <a:extLst>
              <a:ext uri="{FF2B5EF4-FFF2-40B4-BE49-F238E27FC236}">
                <a16:creationId xmlns:a16="http://schemas.microsoft.com/office/drawing/2014/main" id="{78787CEE-BC15-FE0D-E481-70E08BBCDE73}"/>
              </a:ext>
            </a:extLst>
          </p:cNvPr>
          <p:cNvSpPr txBox="1"/>
          <p:nvPr/>
        </p:nvSpPr>
        <p:spPr>
          <a:xfrm rot="-5400000">
            <a:off x="-964503" y="2874549"/>
            <a:ext cx="43715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CERT Trifold page 2</a:t>
            </a:r>
            <a:endParaRPr lang="en-US" sz="4000">
              <a:cs typeface="Calibri"/>
            </a:endParaRPr>
          </a:p>
        </p:txBody>
      </p:sp>
    </p:spTree>
    <p:extLst>
      <p:ext uri="{BB962C8B-B14F-4D97-AF65-F5344CB8AC3E}">
        <p14:creationId xmlns:p14="http://schemas.microsoft.com/office/powerpoint/2010/main" val="1313177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10;&#10;Description automatically generated">
            <a:extLst>
              <a:ext uri="{FF2B5EF4-FFF2-40B4-BE49-F238E27FC236}">
                <a16:creationId xmlns:a16="http://schemas.microsoft.com/office/drawing/2014/main" id="{1B5269F3-2161-286D-A7E5-9055E6AE5D80}"/>
              </a:ext>
            </a:extLst>
          </p:cNvPr>
          <p:cNvPicPr>
            <a:picLocks noChangeAspect="1"/>
          </p:cNvPicPr>
          <p:nvPr/>
        </p:nvPicPr>
        <p:blipFill>
          <a:blip r:embed="rId2"/>
          <a:stretch>
            <a:fillRect/>
          </a:stretch>
        </p:blipFill>
        <p:spPr>
          <a:xfrm>
            <a:off x="3475220" y="-3779"/>
            <a:ext cx="5241560" cy="6865558"/>
          </a:xfrm>
          <a:prstGeom prst="rect">
            <a:avLst/>
          </a:prstGeom>
        </p:spPr>
      </p:pic>
    </p:spTree>
    <p:extLst>
      <p:ext uri="{BB962C8B-B14F-4D97-AF65-F5344CB8AC3E}">
        <p14:creationId xmlns:p14="http://schemas.microsoft.com/office/powerpoint/2010/main" val="56880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62019B-88D9-667A-CFD6-02A96E60DA9A}"/>
              </a:ext>
            </a:extLst>
          </p:cNvPr>
          <p:cNvSpPr>
            <a:spLocks noGrp="1"/>
          </p:cNvSpPr>
          <p:nvPr>
            <p:ph type="title"/>
          </p:nvPr>
        </p:nvSpPr>
        <p:spPr>
          <a:xfrm>
            <a:off x="830845" y="1093172"/>
            <a:ext cx="4907895" cy="5441563"/>
          </a:xfrm>
        </p:spPr>
        <p:txBody>
          <a:bodyPr vert="horz" lIns="91440" tIns="45720" rIns="91440" bIns="45720" rtlCol="0" anchor="b">
            <a:normAutofit fontScale="90000"/>
          </a:bodyPr>
          <a:lstStyle/>
          <a:p>
            <a:r>
              <a:rPr lang="en-US" sz="3600"/>
              <a:t>AGENDA</a:t>
            </a:r>
            <a:br>
              <a:rPr lang="en-US" sz="2400"/>
            </a:br>
            <a:br>
              <a:rPr lang="en-US" sz="2400"/>
            </a:br>
            <a:r>
              <a:rPr lang="en-US" sz="2800"/>
              <a:t>Why Planning and Volunteers Matter</a:t>
            </a:r>
            <a:br>
              <a:rPr lang="en-US" sz="2800"/>
            </a:br>
            <a:br>
              <a:rPr lang="en-US" sz="2800"/>
            </a:br>
            <a:r>
              <a:rPr lang="en-US" sz="2800"/>
              <a:t>Disaster Volunteer Groups</a:t>
            </a:r>
            <a:br>
              <a:rPr lang="en-US" sz="2800"/>
            </a:br>
            <a:br>
              <a:rPr lang="en-US" sz="2800"/>
            </a:br>
            <a:r>
              <a:rPr lang="en-US" sz="2800"/>
              <a:t>Collaborative Disaster Organizations</a:t>
            </a:r>
            <a:br>
              <a:rPr lang="en-US" sz="2800"/>
            </a:br>
            <a:br>
              <a:rPr lang="en-US" sz="2800"/>
            </a:br>
            <a:r>
              <a:rPr lang="en-US" sz="2800"/>
              <a:t> Group Discussion: </a:t>
            </a:r>
            <a:r>
              <a:rPr lang="en-US" sz="2800">
                <a:solidFill>
                  <a:schemeClr val="tx1">
                    <a:lumMod val="85000"/>
                    <a:lumOff val="15000"/>
                  </a:schemeClr>
                </a:solidFill>
              </a:rPr>
              <a:t>How does disaster/emergency volunteerism and planning impact your community?</a:t>
            </a:r>
            <a:endParaRPr lang="en-US" sz="2800">
              <a:solidFill>
                <a:schemeClr val="tx1">
                  <a:lumMod val="85000"/>
                  <a:lumOff val="15000"/>
                </a:schemeClr>
              </a:solidFill>
              <a:ea typeface="+mj-lt"/>
              <a:cs typeface="+mj-lt"/>
            </a:endParaRPr>
          </a:p>
          <a:p>
            <a:br>
              <a:rPr lang="en-US" sz="2400"/>
            </a:br>
            <a:endParaRPr lang="en-US" sz="2400">
              <a:cs typeface="Calibri Light"/>
            </a:endParaRPr>
          </a:p>
        </p:txBody>
      </p:sp>
      <p:pic>
        <p:nvPicPr>
          <p:cNvPr id="5" name="Picture 4" descr="Writing an appointment on a paper agenda">
            <a:extLst>
              <a:ext uri="{FF2B5EF4-FFF2-40B4-BE49-F238E27FC236}">
                <a16:creationId xmlns:a16="http://schemas.microsoft.com/office/drawing/2014/main" id="{1C9A5E8B-9C64-6132-ECD1-88D77FC38E9F}"/>
              </a:ext>
            </a:extLst>
          </p:cNvPr>
          <p:cNvPicPr>
            <a:picLocks noChangeAspect="1"/>
          </p:cNvPicPr>
          <p:nvPr/>
        </p:nvPicPr>
        <p:blipFill rotWithShape="1">
          <a:blip r:embed="rId2"/>
          <a:srcRect r="4196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0062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Lighthouse in the sea">
            <a:extLst>
              <a:ext uri="{FF2B5EF4-FFF2-40B4-BE49-F238E27FC236}">
                <a16:creationId xmlns:a16="http://schemas.microsoft.com/office/drawing/2014/main" id="{77449A53-52AB-B607-2C63-7D1D841A99B5}"/>
              </a:ext>
            </a:extLst>
          </p:cNvPr>
          <p:cNvPicPr>
            <a:picLocks noChangeAspect="1"/>
          </p:cNvPicPr>
          <p:nvPr/>
        </p:nvPicPr>
        <p:blipFill rotWithShape="1">
          <a:blip r:embed="rId3">
            <a:alphaModFix amt="50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70D2BDE3-E504-B8FD-D3BE-E79DC4AFD29F}"/>
              </a:ext>
            </a:extLst>
          </p:cNvPr>
          <p:cNvSpPr>
            <a:spLocks noGrp="1"/>
          </p:cNvSpPr>
          <p:nvPr>
            <p:ph type="title"/>
          </p:nvPr>
        </p:nvSpPr>
        <p:spPr>
          <a:xfrm>
            <a:off x="954741" y="1421077"/>
            <a:ext cx="3243351" cy="4930246"/>
          </a:xfrm>
        </p:spPr>
        <p:txBody>
          <a:bodyPr>
            <a:normAutofit/>
          </a:bodyPr>
          <a:lstStyle/>
          <a:p>
            <a:pPr algn="r"/>
            <a:r>
              <a:rPr lang="en-US">
                <a:solidFill>
                  <a:schemeClr val="bg1"/>
                </a:solidFill>
                <a:cs typeface="Calibri Light"/>
              </a:rPr>
              <a:t>It begins </a:t>
            </a:r>
            <a:br>
              <a:rPr lang="en-US">
                <a:cs typeface="Calibri Light"/>
              </a:rPr>
            </a:br>
            <a:endParaRPr lang="en-US">
              <a:solidFill>
                <a:schemeClr val="bg1"/>
              </a:solidFill>
              <a:cs typeface="Calibri Light"/>
            </a:endParaRPr>
          </a:p>
        </p:txBody>
      </p:sp>
      <p:sp>
        <p:nvSpPr>
          <p:cNvPr id="67"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5778EA8-3972-C8F4-5836-7A436BD36570}"/>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0" indent="0">
              <a:buNone/>
            </a:pPr>
            <a:endParaRPr lang="en-US" sz="2400" b="1">
              <a:solidFill>
                <a:schemeClr val="bg1"/>
              </a:solidFill>
              <a:ea typeface="Calibri"/>
              <a:cs typeface="Calibri"/>
            </a:endParaRPr>
          </a:p>
          <a:p>
            <a:endParaRPr lang="en-US" sz="2400">
              <a:solidFill>
                <a:schemeClr val="bg1"/>
              </a:solidFill>
              <a:cs typeface="Calibri"/>
            </a:endParaRPr>
          </a:p>
        </p:txBody>
      </p:sp>
      <p:sp>
        <p:nvSpPr>
          <p:cNvPr id="4" name="TextBox 3">
            <a:extLst>
              <a:ext uri="{FF2B5EF4-FFF2-40B4-BE49-F238E27FC236}">
                <a16:creationId xmlns:a16="http://schemas.microsoft.com/office/drawing/2014/main" id="{76BA5A17-A01E-38FD-CFF0-7F9EA2B7F771}"/>
              </a:ext>
            </a:extLst>
          </p:cNvPr>
          <p:cNvSpPr txBox="1"/>
          <p:nvPr/>
        </p:nvSpPr>
        <p:spPr>
          <a:xfrm>
            <a:off x="5235388" y="3191436"/>
            <a:ext cx="486783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rgbClr val="FFFFFF"/>
                </a:solidFill>
                <a:latin typeface="Calibri Light"/>
              </a:rPr>
              <a:t>and Ends Local</a:t>
            </a:r>
            <a:endParaRPr lang="en-US" sz="4400">
              <a:cs typeface="Calibri"/>
            </a:endParaRPr>
          </a:p>
        </p:txBody>
      </p:sp>
    </p:spTree>
    <p:extLst>
      <p:ext uri="{BB962C8B-B14F-4D97-AF65-F5344CB8AC3E}">
        <p14:creationId xmlns:p14="http://schemas.microsoft.com/office/powerpoint/2010/main" val="965264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1A9BC7-3931-67FE-9618-60F167229978}"/>
              </a:ext>
            </a:extLst>
          </p:cNvPr>
          <p:cNvSpPr>
            <a:spLocks noGrp="1"/>
          </p:cNvSpPr>
          <p:nvPr>
            <p:ph type="title"/>
          </p:nvPr>
        </p:nvSpPr>
        <p:spPr>
          <a:xfrm>
            <a:off x="917275" y="4583953"/>
            <a:ext cx="4685857" cy="1465973"/>
          </a:xfrm>
        </p:spPr>
        <p:txBody>
          <a:bodyPr anchor="t">
            <a:normAutofit/>
          </a:bodyPr>
          <a:lstStyle/>
          <a:p>
            <a:r>
              <a:rPr lang="en-US" sz="4000">
                <a:latin typeface="Calibri"/>
                <a:cs typeface="Calibri"/>
              </a:rPr>
              <a:t>5 W`s of Disaster</a:t>
            </a:r>
            <a:endParaRPr lang="en-US" sz="4000"/>
          </a:p>
        </p:txBody>
      </p:sp>
      <p:pic>
        <p:nvPicPr>
          <p:cNvPr id="6" name="Picture 6" descr="A picture containing text, indoor&#10;&#10;Description automatically generated">
            <a:extLst>
              <a:ext uri="{FF2B5EF4-FFF2-40B4-BE49-F238E27FC236}">
                <a16:creationId xmlns:a16="http://schemas.microsoft.com/office/drawing/2014/main" id="{B0C1BBF1-0CDD-7BC7-574B-4EFBF3BD56E8}"/>
              </a:ext>
            </a:extLst>
          </p:cNvPr>
          <p:cNvPicPr>
            <a:picLocks noChangeAspect="1"/>
          </p:cNvPicPr>
          <p:nvPr/>
        </p:nvPicPr>
        <p:blipFill rotWithShape="1">
          <a:blip r:embed="rId2"/>
          <a:srcRect l="16176" r="5555" b="1"/>
          <a:stretch/>
        </p:blipFill>
        <p:spPr>
          <a:xfrm>
            <a:off x="20" y="432"/>
            <a:ext cx="12191980" cy="4244759"/>
          </a:xfrm>
          <a:prstGeom prst="rect">
            <a:avLst/>
          </a:prstGeom>
        </p:spPr>
      </p:pic>
      <p:sp>
        <p:nvSpPr>
          <p:cNvPr id="26" name="Rectangle 25">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2">
            <a:extLst>
              <a:ext uri="{FF2B5EF4-FFF2-40B4-BE49-F238E27FC236}">
                <a16:creationId xmlns:a16="http://schemas.microsoft.com/office/drawing/2014/main" id="{DEAF3215-67BE-7B98-A786-A1E4572EC692}"/>
              </a:ext>
            </a:extLst>
          </p:cNvPr>
          <p:cNvGraphicFramePr>
            <a:graphicFrameLocks noGrp="1"/>
          </p:cNvGraphicFramePr>
          <p:nvPr>
            <p:ph idx="1"/>
            <p:extLst>
              <p:ext uri="{D42A27DB-BD31-4B8C-83A1-F6EECF244321}">
                <p14:modId xmlns:p14="http://schemas.microsoft.com/office/powerpoint/2010/main" val="670066944"/>
              </p:ext>
            </p:extLst>
          </p:nvPr>
        </p:nvGraphicFramePr>
        <p:xfrm>
          <a:off x="5602942" y="4422589"/>
          <a:ext cx="6015317" cy="1788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298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AE83844-D0B0-53E9-F732-52ACB576101A}"/>
              </a:ext>
            </a:extLst>
          </p:cNvPr>
          <p:cNvSpPr txBox="1"/>
          <p:nvPr/>
        </p:nvSpPr>
        <p:spPr>
          <a:xfrm>
            <a:off x="4965431" y="2438400"/>
            <a:ext cx="6586489" cy="378541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dirty="0"/>
              <a:t>AmeriCorps Disaster Response Teams​</a:t>
            </a:r>
            <a:endParaRPr lang="en-US"/>
          </a:p>
          <a:p>
            <a:pPr marL="800100" lvl="1" indent="-228600">
              <a:lnSpc>
                <a:spcPct val="90000"/>
              </a:lnSpc>
              <a:spcAft>
                <a:spcPts val="600"/>
              </a:spcAft>
              <a:buFont typeface="Arial" panose="020B0604020202020204" pitchFamily="34" charset="0"/>
              <a:buChar char="•"/>
            </a:pPr>
            <a:r>
              <a:rPr lang="en-US" sz="2000" dirty="0"/>
              <a:t>2020 COVID-19 Pandemic ; Derecho : Feeding Iowan`s Task Force, Clean-Up Volunteer Mgmt. , Mission Assignment management and organization. </a:t>
            </a:r>
            <a:endParaRPr lang="en-US" sz="2000" dirty="0">
              <a:cs typeface="Calibri"/>
            </a:endParaRPr>
          </a:p>
          <a:p>
            <a:pPr marL="800100" lvl="1" indent="-228600">
              <a:lnSpc>
                <a:spcPct val="90000"/>
              </a:lnSpc>
              <a:spcAft>
                <a:spcPts val="600"/>
              </a:spcAft>
              <a:buFont typeface="Arial" panose="020B0604020202020204" pitchFamily="34" charset="0"/>
              <a:buChar char="•"/>
            </a:pPr>
            <a:r>
              <a:rPr lang="en-US" sz="2000" dirty="0"/>
              <a:t>2019 Floods: (Fremont County along Missouri River) Volunteer Reception Center, clean - up efforts; (Scott County along Mississippi River) in-kind Donations Management​. </a:t>
            </a:r>
            <a:endParaRPr lang="en-US" sz="2000" dirty="0">
              <a:cs typeface="Calibri"/>
            </a:endParaRPr>
          </a:p>
          <a:p>
            <a:pPr marL="800100" lvl="1" indent="-228600">
              <a:lnSpc>
                <a:spcPct val="90000"/>
              </a:lnSpc>
              <a:spcAft>
                <a:spcPts val="600"/>
              </a:spcAft>
              <a:buFont typeface="Arial" panose="020B0604020202020204" pitchFamily="34" charset="0"/>
              <a:buChar char="•"/>
            </a:pPr>
            <a:r>
              <a:rPr lang="en-US" sz="2000" dirty="0"/>
              <a:t>2018 Marshalltown Tornado: Volunteer Cleanup, Long Term Recovery Group (LTRG) stood up.</a:t>
            </a:r>
            <a:endParaRPr lang="en-US" sz="2000" dirty="0">
              <a:cs typeface="Calibri"/>
            </a:endParaRPr>
          </a:p>
        </p:txBody>
      </p:sp>
      <p:pic>
        <p:nvPicPr>
          <p:cNvPr id="4" name="Picture 4">
            <a:extLst>
              <a:ext uri="{FF2B5EF4-FFF2-40B4-BE49-F238E27FC236}">
                <a16:creationId xmlns:a16="http://schemas.microsoft.com/office/drawing/2014/main" id="{0FDD575B-BE77-944D-1C35-97EFD8F5EFC0}"/>
              </a:ext>
            </a:extLst>
          </p:cNvPr>
          <p:cNvPicPr>
            <a:picLocks noChangeAspect="1"/>
          </p:cNvPicPr>
          <p:nvPr/>
        </p:nvPicPr>
        <p:blipFill rotWithShape="1">
          <a:blip r:embed="rId3"/>
          <a:srcRect t="2457" r="2" b="23203"/>
          <a:stretch/>
        </p:blipFill>
        <p:spPr>
          <a:xfrm>
            <a:off x="20" y="10"/>
            <a:ext cx="4635571" cy="6857990"/>
          </a:xfrm>
          <a:prstGeom prst="rect">
            <a:avLst/>
          </a:prstGeom>
          <a:effectLst/>
        </p:spPr>
      </p:pic>
      <p:cxnSp>
        <p:nvCxnSpPr>
          <p:cNvPr id="59" name="Straight Connector 6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67D5A"/>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0D95E0A-512C-304E-FB9D-07C76659EBD4}"/>
              </a:ext>
            </a:extLst>
          </p:cNvPr>
          <p:cNvSpPr txBox="1"/>
          <p:nvPr/>
        </p:nvSpPr>
        <p:spPr>
          <a:xfrm>
            <a:off x="5015695" y="810228"/>
            <a:ext cx="658792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latin typeface="Calibri"/>
              </a:rPr>
              <a:t>National Service &amp; Disaster Volunteers​</a:t>
            </a:r>
            <a:endParaRPr lang="en-US" sz="3200">
              <a:cs typeface="Calibri" panose="020F0502020204030204"/>
            </a:endParaRPr>
          </a:p>
        </p:txBody>
      </p:sp>
    </p:spTree>
    <p:extLst>
      <p:ext uri="{BB962C8B-B14F-4D97-AF65-F5344CB8AC3E}">
        <p14:creationId xmlns:p14="http://schemas.microsoft.com/office/powerpoint/2010/main" val="892909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207835C-F767-6A0C-8666-713A435DFF1F}"/>
              </a:ext>
            </a:extLst>
          </p:cNvPr>
          <p:cNvPicPr>
            <a:picLocks noChangeAspect="1"/>
          </p:cNvPicPr>
          <p:nvPr/>
        </p:nvPicPr>
        <p:blipFill>
          <a:blip r:embed="rId2"/>
          <a:stretch>
            <a:fillRect/>
          </a:stretch>
        </p:blipFill>
        <p:spPr>
          <a:xfrm>
            <a:off x="1068130" y="1591389"/>
            <a:ext cx="3876165" cy="3243526"/>
          </a:xfrm>
          <a:prstGeom prst="rect">
            <a:avLst/>
          </a:prstGeom>
        </p:spPr>
      </p:pic>
      <p:sp>
        <p:nvSpPr>
          <p:cNvPr id="3" name="Content Placeholder 2">
            <a:extLst>
              <a:ext uri="{FF2B5EF4-FFF2-40B4-BE49-F238E27FC236}">
                <a16:creationId xmlns:a16="http://schemas.microsoft.com/office/drawing/2014/main" id="{CF74E890-FCCE-2785-2FAF-1EB07CBCB0A0}"/>
              </a:ext>
            </a:extLst>
          </p:cNvPr>
          <p:cNvSpPr>
            <a:spLocks noGrp="1"/>
          </p:cNvSpPr>
          <p:nvPr>
            <p:ph idx="1"/>
          </p:nvPr>
        </p:nvSpPr>
        <p:spPr>
          <a:xfrm>
            <a:off x="6153349" y="823278"/>
            <a:ext cx="5266434" cy="3197464"/>
          </a:xfrm>
        </p:spPr>
        <p:txBody>
          <a:bodyPr vert="horz" lIns="91440" tIns="45720" rIns="91440" bIns="45720" rtlCol="0" anchor="t">
            <a:noAutofit/>
          </a:bodyPr>
          <a:lstStyle/>
          <a:p>
            <a:pPr marL="0" indent="0">
              <a:buNone/>
            </a:pPr>
            <a:r>
              <a:rPr lang="en-US">
                <a:cs typeface="Calibri"/>
              </a:rPr>
              <a:t>"Having established partnerships with organizations, businesses, and the governments of the communities in Black Hawk County as we prepare to manage volunteers during times of disasters has been vital! We all understand the impact volunteers can provide, but creating a plan, highlighting partners, and defining timelines has been so important in the preparedness of our community." </a:t>
            </a:r>
          </a:p>
        </p:txBody>
      </p:sp>
      <p:sp>
        <p:nvSpPr>
          <p:cNvPr id="33" name="Rectangle 1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7B3055-043D-72FD-D4B0-C05D0292EC70}"/>
              </a:ext>
            </a:extLst>
          </p:cNvPr>
          <p:cNvSpPr txBox="1"/>
          <p:nvPr/>
        </p:nvSpPr>
        <p:spPr>
          <a:xfrm>
            <a:off x="5877169" y="5613400"/>
            <a:ext cx="69537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alibri Light"/>
              <a:cs typeface="Times New Roman"/>
            </a:endParaRPr>
          </a:p>
        </p:txBody>
      </p:sp>
      <p:sp>
        <p:nvSpPr>
          <p:cNvPr id="7" name="TextBox 1">
            <a:extLst>
              <a:ext uri="{FF2B5EF4-FFF2-40B4-BE49-F238E27FC236}">
                <a16:creationId xmlns:a16="http://schemas.microsoft.com/office/drawing/2014/main" id="{756FDBF3-14A7-FFFF-E54D-E4B893E307AC}"/>
              </a:ext>
            </a:extLst>
          </p:cNvPr>
          <p:cNvSpPr txBox="1"/>
          <p:nvPr/>
        </p:nvSpPr>
        <p:spPr>
          <a:xfrm>
            <a:off x="1510324" y="4968631"/>
            <a:ext cx="618196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libri Light"/>
              </a:rPr>
              <a:t>Lauren Finke, Executive Director</a:t>
            </a:r>
            <a:r>
              <a:rPr lang="en-US">
                <a:latin typeface="Calibri Light"/>
                <a:cs typeface="Calibri Light"/>
              </a:rPr>
              <a:t>​</a:t>
            </a:r>
            <a:br>
              <a:rPr lang="en-US">
                <a:latin typeface="Calibri Light"/>
                <a:cs typeface="Calibri Light"/>
              </a:rPr>
            </a:br>
            <a:r>
              <a:rPr lang="en-US">
                <a:latin typeface="Calibri Light"/>
              </a:rPr>
              <a:t>Volunteer Center of Cedar Valley</a:t>
            </a:r>
            <a:endParaRPr lang="en-US"/>
          </a:p>
        </p:txBody>
      </p:sp>
    </p:spTree>
    <p:extLst>
      <p:ext uri="{BB962C8B-B14F-4D97-AF65-F5344CB8AC3E}">
        <p14:creationId xmlns:p14="http://schemas.microsoft.com/office/powerpoint/2010/main" val="572891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8609F-3DF2-4008-339A-DA1C7ED322D2}"/>
              </a:ext>
            </a:extLst>
          </p:cNvPr>
          <p:cNvSpPr>
            <a:spLocks noGrp="1"/>
          </p:cNvSpPr>
          <p:nvPr>
            <p:ph type="title"/>
          </p:nvPr>
        </p:nvSpPr>
        <p:spPr>
          <a:xfrm>
            <a:off x="5172074" y="286603"/>
            <a:ext cx="5983605" cy="1450757"/>
          </a:xfrm>
        </p:spPr>
        <p:txBody>
          <a:bodyPr>
            <a:normAutofit/>
          </a:bodyPr>
          <a:lstStyle/>
          <a:p>
            <a:r>
              <a:rPr lang="en-US"/>
              <a:t>AmeriCorps Disaster Response Teams</a:t>
            </a:r>
          </a:p>
        </p:txBody>
      </p:sp>
      <p:pic>
        <p:nvPicPr>
          <p:cNvPr id="14" name="Picture 13" descr="A person standing next to a tree&#10;&#10;Description automatically generated with low confidence">
            <a:extLst>
              <a:ext uri="{FF2B5EF4-FFF2-40B4-BE49-F238E27FC236}">
                <a16:creationId xmlns:a16="http://schemas.microsoft.com/office/drawing/2014/main" id="{49BDA503-2EA5-DF2B-0ABD-CC9E48AFA12D}"/>
              </a:ext>
            </a:extLst>
          </p:cNvPr>
          <p:cNvPicPr>
            <a:picLocks noChangeAspect="1"/>
          </p:cNvPicPr>
          <p:nvPr/>
        </p:nvPicPr>
        <p:blipFill rotWithShape="1">
          <a:blip r:embed="rId2"/>
          <a:srcRect l="23712" r="26200"/>
          <a:stretch/>
        </p:blipFill>
        <p:spPr>
          <a:xfrm>
            <a:off x="20" y="10"/>
            <a:ext cx="4580077" cy="6857990"/>
          </a:xfrm>
          <a:prstGeom prst="rect">
            <a:avLst/>
          </a:prstGeom>
        </p:spPr>
      </p:pic>
      <p:cxnSp>
        <p:nvCxnSpPr>
          <p:cNvPr id="61" name="Straight Connector 6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7D1E2E85-214D-D81C-BC06-3EA662ABF3E0}"/>
              </a:ext>
            </a:extLst>
          </p:cNvPr>
          <p:cNvGraphicFramePr/>
          <p:nvPr>
            <p:extLst>
              <p:ext uri="{D42A27DB-BD31-4B8C-83A1-F6EECF244321}">
                <p14:modId xmlns:p14="http://schemas.microsoft.com/office/powerpoint/2010/main" val="4142151538"/>
              </p:ext>
            </p:extLst>
          </p:nvPr>
        </p:nvGraphicFramePr>
        <p:xfrm>
          <a:off x="4436968" y="2009589"/>
          <a:ext cx="6951794" cy="4585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26358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2044</Words>
  <Application>Microsoft Office PowerPoint</Application>
  <PresentationFormat>Widescreen</PresentationFormat>
  <Paragraphs>201</Paragraphs>
  <Slides>32</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Arial</vt:lpstr>
      <vt:lpstr>Arial,Sans-Serif</vt:lpstr>
      <vt:lpstr>Calibri</vt:lpstr>
      <vt:lpstr>Calibri Light</vt:lpstr>
      <vt:lpstr>Century Schoolbook</vt:lpstr>
      <vt:lpstr>Georgia Pro Cond Light</vt:lpstr>
      <vt:lpstr>Segoe UI</vt:lpstr>
      <vt:lpstr>Speak Pro</vt:lpstr>
      <vt:lpstr>Swiss 721 Condensed</vt:lpstr>
      <vt:lpstr>Times New Roman</vt:lpstr>
      <vt:lpstr>Wingdings</vt:lpstr>
      <vt:lpstr>office theme</vt:lpstr>
      <vt:lpstr>Office Theme</vt:lpstr>
      <vt:lpstr>RetrospectVTI</vt:lpstr>
      <vt:lpstr>PowerPoint Presentation</vt:lpstr>
      <vt:lpstr>Welcome &amp; Introductions</vt:lpstr>
      <vt:lpstr>HOUSE KEEPING</vt:lpstr>
      <vt:lpstr>AGENDA  Why Planning and Volunteers Matter  Disaster Volunteer Groups  Collaborative Disaster Organizations   Group Discussion: How does disaster/emergency volunteerism and planning impact your community?  </vt:lpstr>
      <vt:lpstr>It begins  </vt:lpstr>
      <vt:lpstr>5 W`s of Disaster</vt:lpstr>
      <vt:lpstr>PowerPoint Presentation</vt:lpstr>
      <vt:lpstr>PowerPoint Presentation</vt:lpstr>
      <vt:lpstr>AmeriCorps Disaster Response Teams</vt:lpstr>
      <vt:lpstr>AmeriCorps &amp; Emergency Management</vt:lpstr>
      <vt:lpstr>Joplin Missouri Initial AmeriCorps Response </vt:lpstr>
      <vt:lpstr>How Volunteer Iowa can get you started?</vt:lpstr>
      <vt:lpstr>Before AmeriCorps Disaster Response Teams (A-DRT)</vt:lpstr>
      <vt:lpstr>After AmeriCorps Disaster Response Teams (A-DRT)</vt:lpstr>
      <vt:lpstr>Collaborative Disaster Organizations</vt:lpstr>
      <vt:lpstr>Iowa Disaster Human Resource Council</vt:lpstr>
      <vt:lpstr>Benefits of COAD Engagement</vt:lpstr>
      <vt:lpstr>Community Organizations Active in Disaster (COAD)</vt:lpstr>
      <vt:lpstr>Collective Coordination</vt:lpstr>
      <vt:lpstr>Impact Areas   </vt:lpstr>
      <vt:lpstr>Benefits of COAD Engagement</vt:lpstr>
      <vt:lpstr>Public-Private Partnerships</vt:lpstr>
      <vt:lpstr>Group Discussion: How does disaster/emergency volunteerism and planning impact your community?</vt:lpstr>
      <vt:lpstr>Helpful Resources/Websites </vt:lpstr>
      <vt:lpstr>Questions? </vt:lpstr>
      <vt:lpstr>CONTACT INFO</vt:lpstr>
      <vt:lpstr>Thank you!!!</vt:lpstr>
      <vt:lpstr>Hand Outs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staff</cp:lastModifiedBy>
  <cp:revision>27</cp:revision>
  <dcterms:created xsi:type="dcterms:W3CDTF">2022-08-03T17:03:36Z</dcterms:created>
  <dcterms:modified xsi:type="dcterms:W3CDTF">2022-09-30T12:21:00Z</dcterms:modified>
</cp:coreProperties>
</file>