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73"/>
  </p:notesMasterIdLst>
  <p:sldIdLst>
    <p:sldId id="326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</p:sldIdLst>
  <p:sldSz cx="9144000" cy="5715000" type="screen16x10"/>
  <p:notesSz cx="6858000" cy="9144000"/>
  <p:embeddedFontLst>
    <p:embeddedFont>
      <p:font typeface="Roboto" panose="02000000000000000000" pitchFamily="2" charset="0"/>
      <p:regular r:id="rId74"/>
      <p:bold r:id="rId75"/>
      <p:italic r:id="rId76"/>
      <p:boldItalic r:id="rId7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7" d="100"/>
          <a:sy n="77" d="100"/>
        </p:scale>
        <p:origin x="108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font" Target="fonts/font3.fntdata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font" Target="fonts/font1.fntdata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notesMaster" Target="notesMasters/notesMaster1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font" Target="fonts/font4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686104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15625177772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15625177772_0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15625177772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15625177772_0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15625177772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15625177772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15625177772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15625177772_0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15625177772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15625177772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15625177772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15625177772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15625177772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15625177772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15625177772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15625177772_0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15625177772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15625177772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15625177772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15625177772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g15458950e2f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g15458950e2f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15625177772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15625177772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15625177772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15625177772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15625177772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15625177772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15625177772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15625177772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151d9950d95_2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151d9950d95_2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151d9950d95_2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151d9950d95_2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15625177772_0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15625177772_0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15625177772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15625177772_0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15625177772_0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15625177772_0_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15625177772_0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15625177772_0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151d9950d95_0_7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151d9950d95_0_7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15625177772_0_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15625177772_0_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15625177772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15625177772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151d9950d95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151d9950d95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g151d9950d95_0_4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Google Shape;251;g151d9950d95_0_4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151d9950d95_0_3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151d9950d95_0_3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151d9950d95_0_4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151d9950d95_0_4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151d9950d95_0_4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Google Shape;269;g151d9950d95_0_4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151d9950d95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5" name="Google Shape;275;g151d9950d95_0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151d9950d95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151d9950d95_0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151d9950d95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Google Shape;289;g151d9950d95_0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15625177772_0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15625177772_0_1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151d9950d95_0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Google Shape;296;g151d9950d95_0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g151d9950d95_0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3" name="Google Shape;303;g151d9950d95_0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g151d9950d95_0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9" name="Google Shape;309;g151d9950d95_0_1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151d9950d95_0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Google Shape;316;g151d9950d95_0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151d9950d95_0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2" name="Google Shape;322;g151d9950d95_0_1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g151d9950d95_0_6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" name="Google Shape;328;g151d9950d95_0_6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151d9950d95_0_1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" name="Google Shape;334;g151d9950d95_0_1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151d9950d95_0_6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0" name="Google Shape;340;g151d9950d95_0_6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151d9950d95_0_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7" name="Google Shape;347;g151d9950d95_0_1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151d9950d95_0_6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" name="Google Shape;354;g151d9950d95_0_6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151d9950d95_0_4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151d9950d95_0_4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151d9950d95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0" name="Google Shape;360;g151d9950d95_0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151d9950d95_0_6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" name="Google Shape;366;g151d9950d95_0_6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153c131789b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2" name="Google Shape;372;g153c131789b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153c131789b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8" name="Google Shape;378;g153c131789b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153c131789b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" name="Google Shape;384;g153c131789b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151d9950d95_0_1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0" name="Google Shape;390;g151d9950d95_0_1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151d9950d95_0_1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6" name="Google Shape;396;g151d9950d95_0_1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g151d9950d95_0_2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2" name="Google Shape;402;g151d9950d95_0_2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151d9950d95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" name="Google Shape;408;g151d9950d95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g151d9950d95_0_2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4" name="Google Shape;414;g151d9950d95_0_2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151d9950d95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151d9950d95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g151d9950d95_0_2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0" name="Google Shape;420;g151d9950d95_0_2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153c131789b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6" name="Google Shape;426;g153c131789b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g151d9950d95_0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2" name="Google Shape;432;g151d9950d95_0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151d9950d95_0_7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8" name="Google Shape;438;g151d9950d95_0_7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g151d9950d95_0_2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4" name="Google Shape;444;g151d9950d95_0_2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g151d9950d95_0_7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1" name="Google Shape;451;g151d9950d95_0_7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00FF"/>
              </a:solidFill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g151d9950d95_0_2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8" name="Google Shape;458;g151d9950d95_0_2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g15625177772_0_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4" name="Google Shape;464;g15625177772_0_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g15625177772_0_1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1" name="Google Shape;471;g15625177772_0_1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g2f2efa74b1_0_4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7" name="Google Shape;477;g2f2efa74b1_0_4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15625177772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15625177772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g2f36bbcf0a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3" name="Google Shape;483;g2f36bbcf0a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15625177772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15625177772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15625177772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15625177772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827306"/>
            <a:ext cx="8520600" cy="2280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3149028"/>
            <a:ext cx="8520600" cy="88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5181352"/>
            <a:ext cx="548700" cy="43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229028"/>
            <a:ext cx="8520600" cy="218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502472"/>
            <a:ext cx="8520600" cy="144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5181352"/>
            <a:ext cx="548700" cy="43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5181352"/>
            <a:ext cx="548700" cy="43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B3EC6-A934-4029-ADA7-9A060BF0728D}" type="datetimeFigureOut">
              <a:rPr lang="en-US" smtClean="0"/>
              <a:t>9/16/2022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8D3B9-0D12-421E-8A88-A63E8DFDD2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0166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389833"/>
            <a:ext cx="8520600" cy="935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5181352"/>
            <a:ext cx="548700" cy="43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94472"/>
            <a:ext cx="8520600" cy="63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280528"/>
            <a:ext cx="8520600" cy="379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5181352"/>
            <a:ext cx="548700" cy="43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94472"/>
            <a:ext cx="8520600" cy="63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280528"/>
            <a:ext cx="3999900" cy="379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280528"/>
            <a:ext cx="3999900" cy="379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5181352"/>
            <a:ext cx="548700" cy="43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94472"/>
            <a:ext cx="8520600" cy="63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5181352"/>
            <a:ext cx="548700" cy="43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617333"/>
            <a:ext cx="2808000" cy="839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544000"/>
            <a:ext cx="2808000" cy="353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5181352"/>
            <a:ext cx="548700" cy="43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500167"/>
            <a:ext cx="6367800" cy="454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5181352"/>
            <a:ext cx="548700" cy="43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39"/>
            <a:ext cx="4572000" cy="5715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370194"/>
            <a:ext cx="4045200" cy="1647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3114528"/>
            <a:ext cx="4045200" cy="137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804528"/>
            <a:ext cx="3837000" cy="410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5181352"/>
            <a:ext cx="548700" cy="43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700639"/>
            <a:ext cx="5998800" cy="67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5181352"/>
            <a:ext cx="548700" cy="437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94472"/>
            <a:ext cx="8520600" cy="63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280528"/>
            <a:ext cx="8520600" cy="379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5181352"/>
            <a:ext cx="548700" cy="43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6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29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7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0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0.jpg"/><Relationship Id="rId4" Type="http://schemas.openxmlformats.org/officeDocument/2006/relationships/hyperlink" Target="http://drive.google.com/file/d/1D49y6mYeV1fxd8KRRbJ2s7u3550Ge4fU/view" TargetMode="Externa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6.jp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1jjZqzBX2dF7X9VdoHM9_zbL3K8x1_hh/view" TargetMode="External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67.jp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634955D1-F4B4-436A-A2E7-34662CE0AE69}"/>
              </a:ext>
            </a:extLst>
          </p:cNvPr>
          <p:cNvSpPr txBox="1"/>
          <p:nvPr/>
        </p:nvSpPr>
        <p:spPr>
          <a:xfrm>
            <a:off x="0" y="2171328"/>
            <a:ext cx="915097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b="1" dirty="0">
                <a:solidFill>
                  <a:srgbClr val="F89C20"/>
                </a:solidFill>
              </a:rPr>
              <a:t>Building Community Through Arts and Culture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47914D9-D5CB-4D67-8D58-B88B857041D8}"/>
              </a:ext>
            </a:extLst>
          </p:cNvPr>
          <p:cNvSpPr txBox="1"/>
          <p:nvPr/>
        </p:nvSpPr>
        <p:spPr>
          <a:xfrm>
            <a:off x="6970" y="3151558"/>
            <a:ext cx="9144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100" dirty="0">
              <a:solidFill>
                <a:srgbClr val="444444"/>
              </a:solidFill>
            </a:endParaRPr>
          </a:p>
          <a:p>
            <a:pPr algn="ctr"/>
            <a:r>
              <a:rPr lang="en-US" sz="2100" dirty="0">
                <a:solidFill>
                  <a:srgbClr val="444444"/>
                </a:solidFill>
              </a:rPr>
              <a:t>Jon Berg, Program Manager, Iowa Department of Cultural Affairs</a:t>
            </a:r>
          </a:p>
          <a:p>
            <a:pPr algn="ctr"/>
            <a:r>
              <a:rPr lang="en-US" sz="2100" dirty="0">
                <a:solidFill>
                  <a:srgbClr val="444444"/>
                </a:solidFill>
              </a:rPr>
              <a:t>Heidi </a:t>
            </a:r>
            <a:r>
              <a:rPr lang="en-US" sz="2100" dirty="0" err="1">
                <a:solidFill>
                  <a:srgbClr val="444444"/>
                </a:solidFill>
              </a:rPr>
              <a:t>Fuchtman</a:t>
            </a:r>
            <a:r>
              <a:rPr lang="en-US" sz="2100" dirty="0">
                <a:solidFill>
                  <a:srgbClr val="444444"/>
                </a:solidFill>
              </a:rPr>
              <a:t>, Director, Youth Art Team</a:t>
            </a:r>
          </a:p>
          <a:p>
            <a:pPr algn="ctr"/>
            <a:r>
              <a:rPr lang="en-US" sz="2100" dirty="0" err="1">
                <a:solidFill>
                  <a:srgbClr val="444444"/>
                </a:solidFill>
              </a:rPr>
              <a:t>Chawne</a:t>
            </a:r>
            <a:r>
              <a:rPr lang="en-US" sz="2100" dirty="0">
                <a:solidFill>
                  <a:srgbClr val="444444"/>
                </a:solidFill>
              </a:rPr>
              <a:t> Paige, Curator, Waterloo Center for the Arts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D13043B-5EEE-438B-8277-EA8D89474062}"/>
              </a:ext>
            </a:extLst>
          </p:cNvPr>
          <p:cNvGrpSpPr/>
          <p:nvPr/>
        </p:nvGrpSpPr>
        <p:grpSpPr>
          <a:xfrm>
            <a:off x="-192358" y="4643925"/>
            <a:ext cx="9421098" cy="838522"/>
            <a:chOff x="-256477" y="5810899"/>
            <a:chExt cx="12561464" cy="1118029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9C82615B-8E68-4049-A23D-76CC2AC1FD53}"/>
                </a:ext>
              </a:extLst>
            </p:cNvPr>
            <p:cNvSpPr/>
            <p:nvPr/>
          </p:nvSpPr>
          <p:spPr>
            <a:xfrm>
              <a:off x="-256477" y="5810899"/>
              <a:ext cx="12561464" cy="1118029"/>
            </a:xfrm>
            <a:prstGeom prst="rect">
              <a:avLst/>
            </a:prstGeom>
            <a:solidFill>
              <a:srgbClr val="25396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4AA82FA-6400-43F5-8AD0-2E5F4BFC1EC4}"/>
                </a:ext>
              </a:extLst>
            </p:cNvPr>
            <p:cNvSpPr txBox="1"/>
            <p:nvPr/>
          </p:nvSpPr>
          <p:spPr>
            <a:xfrm>
              <a:off x="0" y="6139080"/>
              <a:ext cx="1219200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HANDOUTS &amp; PRESENTATIONS ARE AVAILABLE THROUGH THE EVENT APP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430CB1A3-1925-4C07-9EF9-774A468369C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834" y="487225"/>
            <a:ext cx="1321396" cy="1003331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0BBBF5D2-08D8-463F-B347-277C1FB5CAD5}"/>
              </a:ext>
            </a:extLst>
          </p:cNvPr>
          <p:cNvSpPr/>
          <p:nvPr/>
        </p:nvSpPr>
        <p:spPr>
          <a:xfrm>
            <a:off x="-192358" y="4640335"/>
            <a:ext cx="9542655" cy="34289"/>
          </a:xfrm>
          <a:prstGeom prst="rect">
            <a:avLst/>
          </a:prstGeom>
          <a:solidFill>
            <a:srgbClr val="F89C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rgbClr val="F89C2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C86BEE4-EEC2-4AA2-90C2-FAB2EA78D7B3}"/>
              </a:ext>
            </a:extLst>
          </p:cNvPr>
          <p:cNvSpPr txBox="1"/>
          <p:nvPr/>
        </p:nvSpPr>
        <p:spPr>
          <a:xfrm>
            <a:off x="1719450" y="504142"/>
            <a:ext cx="643982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dirty="0">
                <a:solidFill>
                  <a:srgbClr val="2539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IOWA LEAGUE OF CITIES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E4DD1FF-578E-4798-A141-29BED55DDCFD}"/>
              </a:ext>
            </a:extLst>
          </p:cNvPr>
          <p:cNvSpPr txBox="1"/>
          <p:nvPr/>
        </p:nvSpPr>
        <p:spPr>
          <a:xfrm>
            <a:off x="1680181" y="847364"/>
            <a:ext cx="754856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300" dirty="0">
                <a:solidFill>
                  <a:srgbClr val="25396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ANNUAL CONFERENCE &amp; EXHIBIT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3B58EF8-6C98-4847-8171-1F3081A8FB84}"/>
              </a:ext>
            </a:extLst>
          </p:cNvPr>
          <p:cNvSpPr/>
          <p:nvPr/>
        </p:nvSpPr>
        <p:spPr>
          <a:xfrm flipV="1">
            <a:off x="5255467" y="691775"/>
            <a:ext cx="3561962" cy="34289"/>
          </a:xfrm>
          <a:prstGeom prst="rect">
            <a:avLst/>
          </a:prstGeom>
          <a:solidFill>
            <a:srgbClr val="F89C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rgbClr val="F89C20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4E36E7D2-47C3-431E-BCC7-7EF07AB84F99}"/>
              </a:ext>
            </a:extLst>
          </p:cNvPr>
          <p:cNvSpPr/>
          <p:nvPr/>
        </p:nvSpPr>
        <p:spPr>
          <a:xfrm rot="16200000">
            <a:off x="1206991" y="1036468"/>
            <a:ext cx="885437" cy="34289"/>
          </a:xfrm>
          <a:prstGeom prst="rect">
            <a:avLst/>
          </a:prstGeom>
          <a:solidFill>
            <a:srgbClr val="F89C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>
              <a:solidFill>
                <a:srgbClr val="F89C2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3325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Google Shape;108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3" y="0"/>
            <a:ext cx="9144015" cy="571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61050" y="5166360"/>
            <a:ext cx="2543695" cy="3108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Google Shape;114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3" y="0"/>
            <a:ext cx="9144015" cy="571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61050" y="5166360"/>
            <a:ext cx="2543695" cy="3108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15" cy="571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61050" y="5166360"/>
            <a:ext cx="2543695" cy="3108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126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3" y="0"/>
            <a:ext cx="9144015" cy="571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61050" y="5166360"/>
            <a:ext cx="2543695" cy="3108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3" y="0"/>
            <a:ext cx="9144015" cy="571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61050" y="5166360"/>
            <a:ext cx="2543695" cy="3108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Google Shape;138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3" y="0"/>
            <a:ext cx="9144015" cy="571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61050" y="5166360"/>
            <a:ext cx="2543695" cy="3108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3" y="0"/>
            <a:ext cx="9144015" cy="571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61050" y="5166360"/>
            <a:ext cx="2543695" cy="3108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3" y="0"/>
            <a:ext cx="9144015" cy="571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61050" y="5166360"/>
            <a:ext cx="2543695" cy="3108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3" y="0"/>
            <a:ext cx="9144015" cy="571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61050" y="5166360"/>
            <a:ext cx="2543695" cy="3108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Google Shape;162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3" y="0"/>
            <a:ext cx="9144015" cy="571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61050" y="5166360"/>
            <a:ext cx="2543695" cy="3108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 rotWithShape="1">
          <a:blip r:embed="rId3">
            <a:alphaModFix/>
          </a:blip>
          <a:srcRect l="6535" t="7337" r="3064" b="-32981"/>
          <a:stretch/>
        </p:blipFill>
        <p:spPr>
          <a:xfrm>
            <a:off x="210750" y="244938"/>
            <a:ext cx="8738699" cy="5225125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/>
          <p:nvPr/>
        </p:nvSpPr>
        <p:spPr>
          <a:xfrm>
            <a:off x="150" y="3804850"/>
            <a:ext cx="9144000" cy="1665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13"/>
          <p:cNvSpPr txBox="1"/>
          <p:nvPr/>
        </p:nvSpPr>
        <p:spPr>
          <a:xfrm>
            <a:off x="2295750" y="3971125"/>
            <a:ext cx="6653700" cy="157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200" b="1">
                <a:solidFill>
                  <a:srgbClr val="0B5394"/>
                </a:solidFill>
              </a:rPr>
              <a:t>Building Community</a:t>
            </a:r>
            <a:endParaRPr sz="5200" b="1">
              <a:solidFill>
                <a:srgbClr val="0B5394"/>
              </a:solidFill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rgbClr val="FF34A4"/>
                </a:solidFill>
              </a:rPr>
              <a:t>THROUGH ARTS &amp; CULTURE</a:t>
            </a:r>
            <a:endParaRPr sz="3600" b="1">
              <a:solidFill>
                <a:srgbClr val="FF34A4"/>
              </a:solidFill>
            </a:endParaRPr>
          </a:p>
        </p:txBody>
      </p:sp>
      <p:pic>
        <p:nvPicPr>
          <p:cNvPr id="57" name="Google Shape;57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0750" y="3881900"/>
            <a:ext cx="1192850" cy="1575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Google Shape;168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3" y="0"/>
            <a:ext cx="9144015" cy="571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61050" y="5166360"/>
            <a:ext cx="2543695" cy="3108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3" y="0"/>
            <a:ext cx="9144015" cy="571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61050" y="5166360"/>
            <a:ext cx="2543695" cy="3108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Google Shape;180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3" y="0"/>
            <a:ext cx="9144015" cy="571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61050" y="5166360"/>
            <a:ext cx="2543695" cy="3108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Google Shape;186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3" y="0"/>
            <a:ext cx="9144015" cy="571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61050" y="5166360"/>
            <a:ext cx="2543695" cy="3108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Google Shape;192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3" y="0"/>
            <a:ext cx="9144015" cy="571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61050" y="5166360"/>
            <a:ext cx="2543695" cy="3108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Google Shape;198;p36"/>
          <p:cNvPicPr preferRelativeResize="0"/>
          <p:nvPr/>
        </p:nvPicPr>
        <p:blipFill rotWithShape="1">
          <a:blip r:embed="rId3">
            <a:alphaModFix/>
          </a:blip>
          <a:srcRect l="1481" t="2594" r="1694" b="12601"/>
          <a:stretch/>
        </p:blipFill>
        <p:spPr>
          <a:xfrm>
            <a:off x="276838" y="285525"/>
            <a:ext cx="8590320" cy="4824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61050" y="5166360"/>
            <a:ext cx="2543695" cy="3108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Google Shape;204;p37"/>
          <p:cNvPicPr preferRelativeResize="0"/>
          <p:nvPr/>
        </p:nvPicPr>
        <p:blipFill rotWithShape="1">
          <a:blip r:embed="rId3">
            <a:alphaModFix/>
          </a:blip>
          <a:srcRect l="4234" r="5658"/>
          <a:stretch/>
        </p:blipFill>
        <p:spPr>
          <a:xfrm>
            <a:off x="153750" y="169333"/>
            <a:ext cx="3269800" cy="53763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37"/>
          <p:cNvPicPr preferRelativeResize="0"/>
          <p:nvPr/>
        </p:nvPicPr>
        <p:blipFill rotWithShape="1">
          <a:blip r:embed="rId4">
            <a:alphaModFix/>
          </a:blip>
          <a:srcRect l="17864" b="7783"/>
          <a:stretch/>
        </p:blipFill>
        <p:spPr>
          <a:xfrm>
            <a:off x="3628525" y="169326"/>
            <a:ext cx="5299128" cy="4957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61050" y="5166360"/>
            <a:ext cx="2543695" cy="3108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Google Shape;211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3" y="0"/>
            <a:ext cx="9144015" cy="571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61050" y="5166360"/>
            <a:ext cx="2543695" cy="3108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Google Shape;217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3" y="0"/>
            <a:ext cx="9144015" cy="571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8" name="Google Shape;218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61050" y="5166360"/>
            <a:ext cx="2543695" cy="3108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Google Shape;223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3" y="0"/>
            <a:ext cx="9144015" cy="571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61050" y="5166360"/>
            <a:ext cx="2543695" cy="3108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/>
          <p:nvPr/>
        </p:nvSpPr>
        <p:spPr>
          <a:xfrm>
            <a:off x="3388925" y="1160419"/>
            <a:ext cx="4608900" cy="56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58300"/>
                </a:solidFill>
              </a:rPr>
              <a:t>CHAWNE PAIGE</a:t>
            </a:r>
            <a:endParaRPr sz="2400">
              <a:solidFill>
                <a:srgbClr val="F58300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waterloocenterforthearts.org</a:t>
            </a:r>
            <a:endParaRPr sz="2000" b="1">
              <a:solidFill>
                <a:srgbClr val="43434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434343"/>
              </a:solidFill>
            </a:endParaRPr>
          </a:p>
        </p:txBody>
      </p:sp>
      <p:sp>
        <p:nvSpPr>
          <p:cNvPr id="63" name="Google Shape;63;p14"/>
          <p:cNvSpPr txBox="1"/>
          <p:nvPr/>
        </p:nvSpPr>
        <p:spPr>
          <a:xfrm>
            <a:off x="3388925" y="2380369"/>
            <a:ext cx="4608900" cy="59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CE0875"/>
                </a:solidFill>
              </a:rPr>
              <a:t>HEIDI FUCHTMAN</a:t>
            </a:r>
            <a:endParaRPr sz="2400">
              <a:solidFill>
                <a:srgbClr val="CE0875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rgbClr val="434343"/>
                </a:solidFill>
              </a:rPr>
              <a:t>youthartteam.com</a:t>
            </a:r>
            <a:endParaRPr sz="2000" b="1">
              <a:solidFill>
                <a:srgbClr val="434343"/>
              </a:solidFill>
            </a:endParaRPr>
          </a:p>
        </p:txBody>
      </p:sp>
      <p:sp>
        <p:nvSpPr>
          <p:cNvPr id="64" name="Google Shape;64;p14"/>
          <p:cNvSpPr txBox="1"/>
          <p:nvPr/>
        </p:nvSpPr>
        <p:spPr>
          <a:xfrm>
            <a:off x="3388925" y="3588931"/>
            <a:ext cx="4608900" cy="56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6FD0DC"/>
                </a:solidFill>
              </a:rPr>
              <a:t>JON BERG</a:t>
            </a:r>
            <a:endParaRPr sz="2400">
              <a:solidFill>
                <a:srgbClr val="6FD0DC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rgbClr val="434343"/>
                </a:solidFill>
              </a:rPr>
              <a:t>iowaculture.gov/arts.com</a:t>
            </a:r>
            <a:endParaRPr sz="2000" b="1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434343"/>
              </a:solidFill>
            </a:endParaRPr>
          </a:p>
        </p:txBody>
      </p:sp>
      <p:pic>
        <p:nvPicPr>
          <p:cNvPr id="65" name="Google Shape;65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74612" y="2494091"/>
            <a:ext cx="685388" cy="675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23689" y="3871302"/>
            <a:ext cx="1537408" cy="345918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10575" y="1220575"/>
            <a:ext cx="1240826" cy="77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Google Shape;229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3" y="0"/>
            <a:ext cx="9144015" cy="571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61050" y="5166360"/>
            <a:ext cx="2543695" cy="3108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Google Shape;235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3" y="0"/>
            <a:ext cx="9144015" cy="571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61050" y="5166360"/>
            <a:ext cx="2543695" cy="3108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Google Shape;241;p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3" y="0"/>
            <a:ext cx="9144015" cy="571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61050" y="5166360"/>
            <a:ext cx="2543695" cy="3108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44"/>
          <p:cNvSpPr txBox="1"/>
          <p:nvPr/>
        </p:nvSpPr>
        <p:spPr>
          <a:xfrm>
            <a:off x="915675" y="2060925"/>
            <a:ext cx="5556000" cy="9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 b="1">
                <a:solidFill>
                  <a:srgbClr val="CE0875"/>
                </a:solidFill>
              </a:rPr>
              <a:t>HEIDI FUCHTMAN</a:t>
            </a:r>
            <a:endParaRPr sz="2400" b="1">
              <a:solidFill>
                <a:srgbClr val="CE0875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43434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434343"/>
                </a:solidFill>
              </a:rPr>
              <a:t>Youth Art Team</a:t>
            </a:r>
            <a:endParaRPr sz="2000">
              <a:solidFill>
                <a:srgbClr val="43434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434343"/>
                </a:solidFill>
              </a:rPr>
              <a:t>Founder / Executive &amp; Creative Director</a:t>
            </a:r>
            <a:endParaRPr sz="2000">
              <a:solidFill>
                <a:srgbClr val="434343"/>
              </a:solidFill>
            </a:endParaRPr>
          </a:p>
        </p:txBody>
      </p:sp>
      <p:pic>
        <p:nvPicPr>
          <p:cNvPr id="248" name="Google Shape;248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47450" y="4597400"/>
            <a:ext cx="3274800" cy="360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Google Shape;253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21900" y="4686797"/>
            <a:ext cx="865425" cy="852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45"/>
          <p:cNvPicPr preferRelativeResize="0"/>
          <p:nvPr/>
        </p:nvPicPr>
        <p:blipFill rotWithShape="1">
          <a:blip r:embed="rId4">
            <a:alphaModFix/>
          </a:blip>
          <a:srcRect t="7166"/>
          <a:stretch/>
        </p:blipFill>
        <p:spPr>
          <a:xfrm>
            <a:off x="230675" y="362025"/>
            <a:ext cx="7717239" cy="4990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Google Shape;259;p46"/>
          <p:cNvPicPr preferRelativeResize="0"/>
          <p:nvPr/>
        </p:nvPicPr>
        <p:blipFill rotWithShape="1">
          <a:blip r:embed="rId3">
            <a:alphaModFix/>
          </a:blip>
          <a:srcRect t="9820"/>
          <a:stretch/>
        </p:blipFill>
        <p:spPr>
          <a:xfrm>
            <a:off x="244175" y="362025"/>
            <a:ext cx="7389327" cy="4990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21900" y="4686797"/>
            <a:ext cx="865425" cy="852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" name="Google Shape;265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4175" y="253200"/>
            <a:ext cx="7308275" cy="5224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21900" y="4686797"/>
            <a:ext cx="865425" cy="852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Google Shape;271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21900" y="4686797"/>
            <a:ext cx="865425" cy="852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48"/>
          <p:cNvPicPr preferRelativeResize="0"/>
          <p:nvPr/>
        </p:nvPicPr>
        <p:blipFill rotWithShape="1">
          <a:blip r:embed="rId4">
            <a:alphaModFix/>
          </a:blip>
          <a:srcRect t="14863" r="10209" b="7760"/>
          <a:stretch/>
        </p:blipFill>
        <p:spPr>
          <a:xfrm>
            <a:off x="244175" y="385062"/>
            <a:ext cx="7651400" cy="4944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" name="Google Shape;277;p49"/>
          <p:cNvPicPr preferRelativeResize="0"/>
          <p:nvPr/>
        </p:nvPicPr>
        <p:blipFill rotWithShape="1">
          <a:blip r:embed="rId3">
            <a:alphaModFix/>
          </a:blip>
          <a:srcRect t="3851" b="8019"/>
          <a:stretch/>
        </p:blipFill>
        <p:spPr>
          <a:xfrm>
            <a:off x="228600" y="229675"/>
            <a:ext cx="7715651" cy="5255651"/>
          </a:xfrm>
          <a:prstGeom prst="rect">
            <a:avLst/>
          </a:prstGeom>
          <a:noFill/>
          <a:ln>
            <a:noFill/>
          </a:ln>
        </p:spPr>
      </p:pic>
      <p:sp>
        <p:nvSpPr>
          <p:cNvPr id="278" name="Google Shape;278;p49"/>
          <p:cNvSpPr/>
          <p:nvPr/>
        </p:nvSpPr>
        <p:spPr>
          <a:xfrm>
            <a:off x="0" y="3720025"/>
            <a:ext cx="9144000" cy="5574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p49"/>
          <p:cNvSpPr txBox="1"/>
          <p:nvPr/>
        </p:nvSpPr>
        <p:spPr>
          <a:xfrm>
            <a:off x="1642775" y="3720017"/>
            <a:ext cx="4565400" cy="48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rgbClr val="00E4FF"/>
                </a:solidFill>
              </a:rPr>
              <a:t>OUR </a:t>
            </a:r>
            <a:r>
              <a:rPr lang="en" sz="2600" b="1">
                <a:solidFill>
                  <a:srgbClr val="FF0064"/>
                </a:solidFill>
              </a:rPr>
              <a:t>FREEDOM</a:t>
            </a:r>
            <a:r>
              <a:rPr lang="en" sz="2600">
                <a:solidFill>
                  <a:srgbClr val="00E4FF"/>
                </a:solidFill>
              </a:rPr>
              <a:t> STORY</a:t>
            </a:r>
            <a:endParaRPr sz="2600">
              <a:solidFill>
                <a:srgbClr val="00E4FF"/>
              </a:solidFill>
            </a:endParaRPr>
          </a:p>
        </p:txBody>
      </p:sp>
      <p:pic>
        <p:nvPicPr>
          <p:cNvPr id="280" name="Google Shape;280;p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21900" y="4686797"/>
            <a:ext cx="865425" cy="852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Google Shape;285;p50"/>
          <p:cNvPicPr preferRelativeResize="0"/>
          <p:nvPr/>
        </p:nvPicPr>
        <p:blipFill rotWithShape="1">
          <a:blip r:embed="rId3">
            <a:alphaModFix/>
          </a:blip>
          <a:srcRect l="5319" t="10314" r="10781" b="10951"/>
          <a:stretch/>
        </p:blipFill>
        <p:spPr>
          <a:xfrm>
            <a:off x="229675" y="238750"/>
            <a:ext cx="7444376" cy="5237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21900" y="4686797"/>
            <a:ext cx="865425" cy="852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5"/>
          <p:cNvSpPr txBox="1"/>
          <p:nvPr/>
        </p:nvSpPr>
        <p:spPr>
          <a:xfrm>
            <a:off x="288675" y="4103300"/>
            <a:ext cx="8568000" cy="14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00E4FF"/>
                </a:solidFill>
              </a:rPr>
              <a:t>Lets make a 20’ post-it sculpture thats solar powered?</a:t>
            </a:r>
            <a:endParaRPr sz="2400" b="1">
              <a:solidFill>
                <a:srgbClr val="00E4FF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rgbClr val="00E4FF"/>
              </a:solidFill>
            </a:endParaRPr>
          </a:p>
        </p:txBody>
      </p:sp>
      <p:pic>
        <p:nvPicPr>
          <p:cNvPr id="73" name="Google Shape;73;p15"/>
          <p:cNvPicPr preferRelativeResize="0"/>
          <p:nvPr/>
        </p:nvPicPr>
        <p:blipFill rotWithShape="1">
          <a:blip r:embed="rId3">
            <a:alphaModFix/>
          </a:blip>
          <a:srcRect l="-220" t="31853" r="-210" b="24826"/>
          <a:stretch/>
        </p:blipFill>
        <p:spPr>
          <a:xfrm>
            <a:off x="288000" y="291825"/>
            <a:ext cx="8568000" cy="3695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51"/>
          <p:cNvSpPr txBox="1"/>
          <p:nvPr/>
        </p:nvSpPr>
        <p:spPr>
          <a:xfrm rot="-5400000">
            <a:off x="-846650" y="1000956"/>
            <a:ext cx="2016900" cy="20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FFFFFF"/>
                </a:solidFill>
              </a:rPr>
              <a:t>St. Louis Post-Dispatch file photo</a:t>
            </a:r>
            <a:endParaRPr sz="700">
              <a:solidFill>
                <a:srgbClr val="FFFFFF"/>
              </a:solidFill>
            </a:endParaRPr>
          </a:p>
        </p:txBody>
      </p:sp>
      <p:pic>
        <p:nvPicPr>
          <p:cNvPr id="292" name="Google Shape;292;p51"/>
          <p:cNvPicPr preferRelativeResize="0"/>
          <p:nvPr/>
        </p:nvPicPr>
        <p:blipFill rotWithShape="1">
          <a:blip r:embed="rId3">
            <a:alphaModFix/>
          </a:blip>
          <a:srcRect t="16170"/>
          <a:stretch/>
        </p:blipFill>
        <p:spPr>
          <a:xfrm>
            <a:off x="263950" y="256700"/>
            <a:ext cx="7653275" cy="5194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21900" y="4686797"/>
            <a:ext cx="865425" cy="852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52"/>
          <p:cNvSpPr txBox="1"/>
          <p:nvPr/>
        </p:nvSpPr>
        <p:spPr>
          <a:xfrm rot="5400000">
            <a:off x="7936925" y="4006633"/>
            <a:ext cx="2016900" cy="20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FFFFFF"/>
                </a:solidFill>
              </a:rPr>
              <a:t>Waterloo Center for the Arts photo</a:t>
            </a:r>
            <a:endParaRPr sz="700">
              <a:solidFill>
                <a:srgbClr val="FFFFFF"/>
              </a:solidFill>
            </a:endParaRPr>
          </a:p>
        </p:txBody>
      </p:sp>
      <p:pic>
        <p:nvPicPr>
          <p:cNvPr id="299" name="Google Shape;299;p52"/>
          <p:cNvPicPr preferRelativeResize="0"/>
          <p:nvPr/>
        </p:nvPicPr>
        <p:blipFill rotWithShape="1">
          <a:blip r:embed="rId3">
            <a:alphaModFix/>
          </a:blip>
          <a:srcRect l="33208"/>
          <a:stretch/>
        </p:blipFill>
        <p:spPr>
          <a:xfrm>
            <a:off x="216175" y="646000"/>
            <a:ext cx="7696450" cy="442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21900" y="4686797"/>
            <a:ext cx="865425" cy="852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" name="Google Shape;305;p53"/>
          <p:cNvPicPr preferRelativeResize="0"/>
          <p:nvPr/>
        </p:nvPicPr>
        <p:blipFill rotWithShape="1">
          <a:blip r:embed="rId3">
            <a:alphaModFix/>
          </a:blip>
          <a:srcRect l="12096" t="14300" r="1503" b="6208"/>
          <a:stretch/>
        </p:blipFill>
        <p:spPr>
          <a:xfrm>
            <a:off x="229700" y="216175"/>
            <a:ext cx="7619974" cy="5255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21900" y="4686797"/>
            <a:ext cx="865425" cy="852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54"/>
          <p:cNvSpPr txBox="1"/>
          <p:nvPr/>
        </p:nvSpPr>
        <p:spPr>
          <a:xfrm rot="5400000">
            <a:off x="7936925" y="1266356"/>
            <a:ext cx="2016900" cy="20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>
                <a:solidFill>
                  <a:srgbClr val="FFFFFF"/>
                </a:solidFill>
              </a:rPr>
              <a:t>Waterloo-Cedar Falls Courier file photo</a:t>
            </a:r>
            <a:endParaRPr sz="700">
              <a:solidFill>
                <a:srgbClr val="FFFFFF"/>
              </a:solidFill>
            </a:endParaRPr>
          </a:p>
        </p:txBody>
      </p:sp>
      <p:pic>
        <p:nvPicPr>
          <p:cNvPr id="312" name="Google Shape;312;p54"/>
          <p:cNvPicPr preferRelativeResize="0"/>
          <p:nvPr/>
        </p:nvPicPr>
        <p:blipFill rotWithShape="1">
          <a:blip r:embed="rId3">
            <a:alphaModFix/>
          </a:blip>
          <a:srcRect t="354" b="41509"/>
          <a:stretch/>
        </p:blipFill>
        <p:spPr>
          <a:xfrm>
            <a:off x="228475" y="229675"/>
            <a:ext cx="7744000" cy="522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21900" y="4686797"/>
            <a:ext cx="865425" cy="852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8" name="Google Shape;318;p5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0025" y="609350"/>
            <a:ext cx="7684527" cy="4496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21900" y="4686797"/>
            <a:ext cx="865425" cy="852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Google Shape;324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7550" y="279025"/>
            <a:ext cx="3866700" cy="5152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21900" y="4686797"/>
            <a:ext cx="865425" cy="852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Google Shape;330;p5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5850" y="256675"/>
            <a:ext cx="6938299" cy="5201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21900" y="4686797"/>
            <a:ext cx="865425" cy="852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6" name="Google Shape;336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21900" y="4686797"/>
            <a:ext cx="865425" cy="852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58"/>
          <p:cNvPicPr preferRelativeResize="0"/>
          <p:nvPr/>
        </p:nvPicPr>
        <p:blipFill rotWithShape="1">
          <a:blip r:embed="rId4">
            <a:alphaModFix/>
          </a:blip>
          <a:srcRect l="2653" t="4596" r="7385" b="6672"/>
          <a:stretch/>
        </p:blipFill>
        <p:spPr>
          <a:xfrm>
            <a:off x="216175" y="249950"/>
            <a:ext cx="7052548" cy="5215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2" name="Google Shape;342;p59"/>
          <p:cNvPicPr preferRelativeResize="0"/>
          <p:nvPr/>
        </p:nvPicPr>
        <p:blipFill rotWithShape="1">
          <a:blip r:embed="rId3">
            <a:alphaModFix/>
          </a:blip>
          <a:srcRect l="4166" r="15395"/>
          <a:stretch/>
        </p:blipFill>
        <p:spPr>
          <a:xfrm>
            <a:off x="243200" y="427050"/>
            <a:ext cx="5215099" cy="4860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p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21900" y="4686797"/>
            <a:ext cx="865425" cy="852974"/>
          </a:xfrm>
          <a:prstGeom prst="rect">
            <a:avLst/>
          </a:prstGeom>
          <a:noFill/>
          <a:ln>
            <a:noFill/>
          </a:ln>
        </p:spPr>
      </p:pic>
      <p:sp>
        <p:nvSpPr>
          <p:cNvPr id="344" name="Google Shape;344;p59"/>
          <p:cNvSpPr txBox="1"/>
          <p:nvPr/>
        </p:nvSpPr>
        <p:spPr>
          <a:xfrm>
            <a:off x="5902100" y="551975"/>
            <a:ext cx="2841300" cy="371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</a:rPr>
              <a:t>“Were you scared?”</a:t>
            </a:r>
            <a:endParaRPr sz="24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</a:rPr>
              <a:t>“What was </a:t>
            </a:r>
            <a:endParaRPr sz="24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</a:rPr>
              <a:t>school like?”</a:t>
            </a:r>
            <a:endParaRPr sz="24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</a:rPr>
              <a:t>“What did it </a:t>
            </a:r>
            <a:endParaRPr sz="24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</a:rPr>
              <a:t>feel like during </a:t>
            </a:r>
            <a:endParaRPr sz="24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</a:rPr>
              <a:t>the fire?”</a:t>
            </a:r>
            <a:endParaRPr sz="24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" name="Google Shape;349;p60"/>
          <p:cNvPicPr preferRelativeResize="0"/>
          <p:nvPr/>
        </p:nvPicPr>
        <p:blipFill rotWithShape="1">
          <a:blip r:embed="rId3">
            <a:alphaModFix/>
          </a:blip>
          <a:srcRect l="7556" t="2816" r="39412" b="2683"/>
          <a:stretch/>
        </p:blipFill>
        <p:spPr>
          <a:xfrm>
            <a:off x="222900" y="224400"/>
            <a:ext cx="3911352" cy="5225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21900" y="4686797"/>
            <a:ext cx="865425" cy="852974"/>
          </a:xfrm>
          <a:prstGeom prst="rect">
            <a:avLst/>
          </a:prstGeom>
          <a:noFill/>
          <a:ln>
            <a:noFill/>
          </a:ln>
        </p:spPr>
      </p:pic>
      <p:sp>
        <p:nvSpPr>
          <p:cNvPr id="351" name="Google Shape;351;p60"/>
          <p:cNvSpPr txBox="1"/>
          <p:nvPr/>
        </p:nvSpPr>
        <p:spPr>
          <a:xfrm>
            <a:off x="4492150" y="530875"/>
            <a:ext cx="4384200" cy="371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</a:rPr>
              <a:t>“Why did your dad go </a:t>
            </a:r>
            <a:endParaRPr sz="24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</a:rPr>
              <a:t>to the sit-in?”</a:t>
            </a:r>
            <a:endParaRPr sz="24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</a:rPr>
              <a:t>“How did you cope with </a:t>
            </a:r>
            <a:endParaRPr sz="24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n" sz="2400">
                <a:solidFill>
                  <a:schemeClr val="dk1"/>
                </a:solidFill>
              </a:rPr>
              <a:t>these tough times?”</a:t>
            </a:r>
            <a:endParaRPr sz="24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</a:rPr>
              <a:t>“Did you ever feel like you didn’t want to do it anymore?”</a:t>
            </a:r>
            <a:endParaRPr sz="24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6"/>
          <p:cNvSpPr txBox="1"/>
          <p:nvPr/>
        </p:nvSpPr>
        <p:spPr>
          <a:xfrm>
            <a:off x="288675" y="2479825"/>
            <a:ext cx="8568000" cy="14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 b="1">
                <a:solidFill>
                  <a:srgbClr val="00E4FF"/>
                </a:solidFill>
              </a:rPr>
              <a:t>Creative place-making in </a:t>
            </a:r>
            <a:r>
              <a:rPr lang="en" sz="2400" b="1" u="sng">
                <a:solidFill>
                  <a:srgbClr val="00E4FF"/>
                </a:solidFill>
              </a:rPr>
              <a:t>urban centers</a:t>
            </a:r>
            <a:r>
              <a:rPr lang="en" sz="2400" b="1">
                <a:solidFill>
                  <a:srgbClr val="00E4FF"/>
                </a:solidFill>
              </a:rPr>
              <a:t> </a:t>
            </a:r>
            <a:br>
              <a:rPr lang="en" sz="2400" b="1">
                <a:solidFill>
                  <a:srgbClr val="00E4FF"/>
                </a:solidFill>
              </a:rPr>
            </a:br>
            <a:r>
              <a:rPr lang="en" sz="2400" b="1">
                <a:solidFill>
                  <a:srgbClr val="00E4FF"/>
                </a:solidFill>
              </a:rPr>
              <a:t>and </a:t>
            </a:r>
            <a:r>
              <a:rPr lang="en" sz="2400" b="1" u="sng">
                <a:solidFill>
                  <a:srgbClr val="00E4FF"/>
                </a:solidFill>
              </a:rPr>
              <a:t>rural communities</a:t>
            </a:r>
            <a:endParaRPr sz="2400" b="1">
              <a:solidFill>
                <a:srgbClr val="00E4FF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rgbClr val="00E4FF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rgbClr val="00E4FF"/>
              </a:solidFill>
            </a:endParaRPr>
          </a:p>
        </p:txBody>
      </p:sp>
      <p:pic>
        <p:nvPicPr>
          <p:cNvPr id="79" name="Google Shape;79;p16"/>
          <p:cNvPicPr preferRelativeResize="0"/>
          <p:nvPr/>
        </p:nvPicPr>
        <p:blipFill rotWithShape="1">
          <a:blip r:embed="rId3">
            <a:alphaModFix/>
          </a:blip>
          <a:srcRect l="-220" t="31852" r="-210" b="47953"/>
          <a:stretch/>
        </p:blipFill>
        <p:spPr>
          <a:xfrm>
            <a:off x="288675" y="301025"/>
            <a:ext cx="8568000" cy="1722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" name="Google Shape;356;p6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4300" y="222775"/>
            <a:ext cx="7028474" cy="5269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21900" y="4686797"/>
            <a:ext cx="865425" cy="852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2" name="Google Shape;362;p62"/>
          <p:cNvPicPr preferRelativeResize="0"/>
          <p:nvPr/>
        </p:nvPicPr>
        <p:blipFill rotWithShape="1">
          <a:blip r:embed="rId3">
            <a:alphaModFix/>
          </a:blip>
          <a:srcRect l="2666" t="15438" b="11112"/>
          <a:stretch/>
        </p:blipFill>
        <p:spPr>
          <a:xfrm>
            <a:off x="216175" y="252825"/>
            <a:ext cx="5188076" cy="5217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363;p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21900" y="4686797"/>
            <a:ext cx="865425" cy="852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" name="Google Shape;368;p63"/>
          <p:cNvPicPr preferRelativeResize="0"/>
          <p:nvPr/>
        </p:nvPicPr>
        <p:blipFill rotWithShape="1">
          <a:blip r:embed="rId3">
            <a:alphaModFix/>
          </a:blip>
          <a:srcRect l="8350" r="5915"/>
          <a:stretch/>
        </p:blipFill>
        <p:spPr>
          <a:xfrm>
            <a:off x="217475" y="216175"/>
            <a:ext cx="6767527" cy="5262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21900" y="4686797"/>
            <a:ext cx="865425" cy="852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4" name="Google Shape;374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21900" y="4686797"/>
            <a:ext cx="865425" cy="852974"/>
          </a:xfrm>
          <a:prstGeom prst="rect">
            <a:avLst/>
          </a:prstGeom>
          <a:noFill/>
          <a:ln>
            <a:noFill/>
          </a:ln>
        </p:spPr>
      </p:pic>
      <p:sp>
        <p:nvSpPr>
          <p:cNvPr id="375" name="Google Shape;375;p64"/>
          <p:cNvSpPr txBox="1"/>
          <p:nvPr/>
        </p:nvSpPr>
        <p:spPr>
          <a:xfrm>
            <a:off x="1050150" y="1823925"/>
            <a:ext cx="7533300" cy="25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434343"/>
                </a:solidFill>
              </a:rPr>
              <a:t>Then the 150 young artists who conducted the interviews tried to </a:t>
            </a:r>
            <a:r>
              <a:rPr lang="en" sz="2400" b="1">
                <a:solidFill>
                  <a:srgbClr val="FF34A4"/>
                </a:solidFill>
              </a:rPr>
              <a:t>put themselves in the stories</a:t>
            </a:r>
            <a:r>
              <a:rPr lang="en" sz="2400">
                <a:solidFill>
                  <a:srgbClr val="434343"/>
                </a:solidFill>
              </a:rPr>
              <a:t> </a:t>
            </a:r>
            <a:endParaRPr sz="2400">
              <a:solidFill>
                <a:srgbClr val="434343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434343"/>
                </a:solidFill>
              </a:rPr>
              <a:t>they heard.</a:t>
            </a:r>
            <a:endParaRPr sz="2400">
              <a:solidFill>
                <a:srgbClr val="434343"/>
              </a:solidFill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0" name="Google Shape;380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21900" y="4686797"/>
            <a:ext cx="865425" cy="852974"/>
          </a:xfrm>
          <a:prstGeom prst="rect">
            <a:avLst/>
          </a:prstGeom>
          <a:noFill/>
          <a:ln>
            <a:noFill/>
          </a:ln>
        </p:spPr>
      </p:pic>
      <p:sp>
        <p:nvSpPr>
          <p:cNvPr id="381" name="Google Shape;381;p65"/>
          <p:cNvSpPr txBox="1"/>
          <p:nvPr/>
        </p:nvSpPr>
        <p:spPr>
          <a:xfrm>
            <a:off x="1050150" y="2296800"/>
            <a:ext cx="7533300" cy="209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434343"/>
                </a:solidFill>
              </a:rPr>
              <a:t>What </a:t>
            </a:r>
            <a:r>
              <a:rPr lang="en" sz="2400" b="1">
                <a:solidFill>
                  <a:srgbClr val="FF34A4"/>
                </a:solidFill>
              </a:rPr>
              <a:t>words</a:t>
            </a:r>
            <a:r>
              <a:rPr lang="en" sz="2400">
                <a:solidFill>
                  <a:srgbClr val="434343"/>
                </a:solidFill>
              </a:rPr>
              <a:t> represent those feelings and traits?</a:t>
            </a:r>
            <a:endParaRPr sz="2400">
              <a:solidFill>
                <a:srgbClr val="434343"/>
              </a:solidFill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6" name="Google Shape;386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21900" y="4686797"/>
            <a:ext cx="865425" cy="852974"/>
          </a:xfrm>
          <a:prstGeom prst="rect">
            <a:avLst/>
          </a:prstGeom>
          <a:noFill/>
          <a:ln>
            <a:noFill/>
          </a:ln>
        </p:spPr>
      </p:pic>
      <p:sp>
        <p:nvSpPr>
          <p:cNvPr id="387" name="Google Shape;387;p66"/>
          <p:cNvSpPr txBox="1"/>
          <p:nvPr/>
        </p:nvSpPr>
        <p:spPr>
          <a:xfrm>
            <a:off x="1050150" y="935000"/>
            <a:ext cx="7533300" cy="307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434343"/>
                </a:solidFill>
              </a:rPr>
              <a:t>What </a:t>
            </a:r>
            <a:r>
              <a:rPr lang="en" sz="3000" b="1">
                <a:solidFill>
                  <a:srgbClr val="FF34A4"/>
                </a:solidFill>
              </a:rPr>
              <a:t>colors</a:t>
            </a:r>
            <a:r>
              <a:rPr lang="en" sz="3000">
                <a:solidFill>
                  <a:srgbClr val="434343"/>
                </a:solidFill>
              </a:rPr>
              <a:t> represent those words?</a:t>
            </a:r>
            <a:endParaRPr sz="3000">
              <a:solidFill>
                <a:srgbClr val="434343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rgbClr val="434343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434343"/>
                </a:solidFill>
              </a:rPr>
              <a:t>What kinds of </a:t>
            </a:r>
            <a:r>
              <a:rPr lang="en" sz="3000" b="1">
                <a:solidFill>
                  <a:srgbClr val="FF34A4"/>
                </a:solidFill>
              </a:rPr>
              <a:t>lines</a:t>
            </a:r>
            <a:r>
              <a:rPr lang="en" sz="3000">
                <a:solidFill>
                  <a:srgbClr val="434343"/>
                </a:solidFill>
              </a:rPr>
              <a:t> can we draw </a:t>
            </a:r>
            <a:br>
              <a:rPr lang="en" sz="3000">
                <a:solidFill>
                  <a:srgbClr val="434343"/>
                </a:solidFill>
              </a:rPr>
            </a:br>
            <a:r>
              <a:rPr lang="en" sz="3000">
                <a:solidFill>
                  <a:srgbClr val="434343"/>
                </a:solidFill>
              </a:rPr>
              <a:t>to show how a person feels?</a:t>
            </a:r>
            <a:endParaRPr sz="3000">
              <a:solidFill>
                <a:srgbClr val="434343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000">
              <a:solidFill>
                <a:srgbClr val="434343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434343"/>
                </a:solidFill>
              </a:rPr>
              <a:t>What kind of </a:t>
            </a:r>
            <a:r>
              <a:rPr lang="en" sz="3000" b="1">
                <a:solidFill>
                  <a:srgbClr val="FF34A4"/>
                </a:solidFill>
              </a:rPr>
              <a:t>shapes</a:t>
            </a:r>
            <a:r>
              <a:rPr lang="en" sz="3000">
                <a:solidFill>
                  <a:srgbClr val="434343"/>
                </a:solidFill>
              </a:rPr>
              <a:t> can we use?</a:t>
            </a:r>
            <a:endParaRPr sz="3000">
              <a:solidFill>
                <a:srgbClr val="434343"/>
              </a:solidFill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2" name="Google Shape;392;p67"/>
          <p:cNvPicPr preferRelativeResize="0"/>
          <p:nvPr/>
        </p:nvPicPr>
        <p:blipFill rotWithShape="1">
          <a:blip r:embed="rId3">
            <a:alphaModFix/>
          </a:blip>
          <a:srcRect t="18275" r="7876" b="15556"/>
          <a:stretch/>
        </p:blipFill>
        <p:spPr>
          <a:xfrm>
            <a:off x="216525" y="750162"/>
            <a:ext cx="7646673" cy="4214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Google Shape;393;p6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21900" y="4686797"/>
            <a:ext cx="865425" cy="852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8" name="Google Shape;398;p68"/>
          <p:cNvPicPr preferRelativeResize="0"/>
          <p:nvPr/>
        </p:nvPicPr>
        <p:blipFill rotWithShape="1">
          <a:blip r:embed="rId3">
            <a:alphaModFix/>
          </a:blip>
          <a:srcRect t="5633" b="2319"/>
          <a:stretch/>
        </p:blipFill>
        <p:spPr>
          <a:xfrm>
            <a:off x="216525" y="464787"/>
            <a:ext cx="7730976" cy="4785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" name="Google Shape;399;p6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21900" y="4686797"/>
            <a:ext cx="865425" cy="852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4" name="Google Shape;404;p6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6875" y="221300"/>
            <a:ext cx="7001324" cy="5248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" name="Google Shape;405;p6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21900" y="4686797"/>
            <a:ext cx="865425" cy="852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" name="Google Shape;410;p70"/>
          <p:cNvPicPr preferRelativeResize="0"/>
          <p:nvPr/>
        </p:nvPicPr>
        <p:blipFill rotWithShape="1">
          <a:blip r:embed="rId3">
            <a:alphaModFix/>
          </a:blip>
          <a:srcRect t="9733" r="3344" b="2654"/>
          <a:stretch/>
        </p:blipFill>
        <p:spPr>
          <a:xfrm>
            <a:off x="216525" y="229675"/>
            <a:ext cx="7673702" cy="5215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1" name="Google Shape;411;p7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21900" y="4686797"/>
            <a:ext cx="865425" cy="852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7"/>
          <p:cNvSpPr txBox="1"/>
          <p:nvPr/>
        </p:nvSpPr>
        <p:spPr>
          <a:xfrm>
            <a:off x="915675" y="2060925"/>
            <a:ext cx="5556000" cy="94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400" b="1">
                <a:solidFill>
                  <a:srgbClr val="F09000"/>
                </a:solidFill>
              </a:rPr>
              <a:t>CHAWNE PAIGE</a:t>
            </a:r>
            <a:endParaRPr sz="2400" b="1">
              <a:solidFill>
                <a:srgbClr val="F09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43434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434343"/>
                </a:solidFill>
              </a:rPr>
              <a:t>Waterloo Center for the Arts</a:t>
            </a:r>
            <a:endParaRPr sz="2000">
              <a:solidFill>
                <a:srgbClr val="43434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434343"/>
                </a:solidFill>
              </a:rPr>
              <a:t>Curator</a:t>
            </a:r>
            <a:endParaRPr sz="2000">
              <a:solidFill>
                <a:srgbClr val="434343"/>
              </a:solidFill>
            </a:endParaRPr>
          </a:p>
        </p:txBody>
      </p:sp>
      <p:pic>
        <p:nvPicPr>
          <p:cNvPr id="85" name="Google Shape;85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55750" y="4516925"/>
            <a:ext cx="4166499" cy="498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6" name="Google Shape;416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21900" y="4686797"/>
            <a:ext cx="865425" cy="852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17" name="Google Shape;417;p71" title="YouthArtTeam©2019-OurFreedomStory-MuralDesignVideo.mp4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8150" y="683550"/>
            <a:ext cx="7729626" cy="434791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2" name="Google Shape;422;p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4900" y="697487"/>
            <a:ext cx="7678827" cy="4320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3" name="Google Shape;423;p7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21900" y="4686797"/>
            <a:ext cx="865425" cy="852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8" name="Google Shape;428;p73"/>
          <p:cNvPicPr preferRelativeResize="0"/>
          <p:nvPr/>
        </p:nvPicPr>
        <p:blipFill rotWithShape="1">
          <a:blip r:embed="rId3">
            <a:alphaModFix/>
          </a:blip>
          <a:srcRect t="7952" r="12937"/>
          <a:stretch/>
        </p:blipFill>
        <p:spPr>
          <a:xfrm>
            <a:off x="219950" y="224825"/>
            <a:ext cx="7467599" cy="526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9" name="Google Shape;429;p7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21900" y="4686797"/>
            <a:ext cx="865425" cy="852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4" name="Google Shape;434;p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1575" y="319075"/>
            <a:ext cx="7620000" cy="5076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" name="Google Shape;435;p7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21900" y="4686797"/>
            <a:ext cx="865425" cy="852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" name="Google Shape;440;p75"/>
          <p:cNvPicPr preferRelativeResize="0"/>
          <p:nvPr/>
        </p:nvPicPr>
        <p:blipFill rotWithShape="1">
          <a:blip r:embed="rId3">
            <a:alphaModFix/>
          </a:blip>
          <a:srcRect r="12457" b="20356"/>
          <a:stretch/>
        </p:blipFill>
        <p:spPr>
          <a:xfrm>
            <a:off x="219950" y="224825"/>
            <a:ext cx="7709326" cy="5260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Google Shape;441;p7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21900" y="4686797"/>
            <a:ext cx="865425" cy="852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6" name="Google Shape;446;p76"/>
          <p:cNvPicPr preferRelativeResize="0"/>
          <p:nvPr/>
        </p:nvPicPr>
        <p:blipFill rotWithShape="1">
          <a:blip r:embed="rId3">
            <a:alphaModFix/>
          </a:blip>
          <a:srcRect l="5935" t="11545" b="19322"/>
          <a:stretch/>
        </p:blipFill>
        <p:spPr>
          <a:xfrm>
            <a:off x="216525" y="739725"/>
            <a:ext cx="7684528" cy="4235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7" name="Google Shape;447;p7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21900" y="4686797"/>
            <a:ext cx="865425" cy="852974"/>
          </a:xfrm>
          <a:prstGeom prst="rect">
            <a:avLst/>
          </a:prstGeom>
          <a:noFill/>
          <a:ln>
            <a:noFill/>
          </a:ln>
        </p:spPr>
      </p:pic>
      <p:sp>
        <p:nvSpPr>
          <p:cNvPr id="448" name="Google Shape;448;p76"/>
          <p:cNvSpPr txBox="1"/>
          <p:nvPr/>
        </p:nvSpPr>
        <p:spPr>
          <a:xfrm>
            <a:off x="216525" y="4822875"/>
            <a:ext cx="1837200" cy="73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>
                <a:solidFill>
                  <a:srgbClr val="FF34A4"/>
                </a:solidFill>
              </a:rPr>
              <a:t>2019</a:t>
            </a:r>
            <a:endParaRPr sz="4800">
              <a:solidFill>
                <a:srgbClr val="434343"/>
              </a:solidFill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3" name="Google Shape;453;p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21900" y="4686797"/>
            <a:ext cx="865425" cy="852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54" name="Google Shape;454;p77"/>
          <p:cNvPicPr preferRelativeResize="0"/>
          <p:nvPr/>
        </p:nvPicPr>
        <p:blipFill rotWithShape="1">
          <a:blip r:embed="rId4">
            <a:alphaModFix/>
          </a:blip>
          <a:srcRect b="10682"/>
          <a:stretch/>
        </p:blipFill>
        <p:spPr>
          <a:xfrm>
            <a:off x="224300" y="235950"/>
            <a:ext cx="7314625" cy="4754625"/>
          </a:xfrm>
          <a:prstGeom prst="rect">
            <a:avLst/>
          </a:prstGeom>
          <a:noFill/>
          <a:ln>
            <a:noFill/>
          </a:ln>
        </p:spPr>
      </p:pic>
      <p:sp>
        <p:nvSpPr>
          <p:cNvPr id="455" name="Google Shape;455;p77"/>
          <p:cNvSpPr txBox="1"/>
          <p:nvPr/>
        </p:nvSpPr>
        <p:spPr>
          <a:xfrm>
            <a:off x="216525" y="4822875"/>
            <a:ext cx="1837200" cy="73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>
                <a:solidFill>
                  <a:srgbClr val="FF34A4"/>
                </a:solidFill>
              </a:rPr>
              <a:t>2010</a:t>
            </a:r>
            <a:endParaRPr sz="4800">
              <a:solidFill>
                <a:srgbClr val="434343"/>
              </a:solidFill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" name="Google Shape;460;p78" title="IowaPBS-ScreenRecording-480.mov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0225" y="199100"/>
            <a:ext cx="7078700" cy="5309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1" name="Google Shape;461;p7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21900" y="4686797"/>
            <a:ext cx="865425" cy="852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6" name="Google Shape;466;p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  <a:noFill/>
          <a:ln>
            <a:noFill/>
          </a:ln>
        </p:spPr>
      </p:pic>
      <p:sp>
        <p:nvSpPr>
          <p:cNvPr id="467" name="Google Shape;467;p79"/>
          <p:cNvSpPr txBox="1"/>
          <p:nvPr/>
        </p:nvSpPr>
        <p:spPr>
          <a:xfrm>
            <a:off x="288675" y="4103300"/>
            <a:ext cx="8568000" cy="14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00E4FF"/>
                </a:solidFill>
              </a:rPr>
              <a:t>Lets make a 20’ post-it sculpture thats solar powered?</a:t>
            </a:r>
            <a:endParaRPr sz="2400" b="1">
              <a:solidFill>
                <a:srgbClr val="00E4FF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rgbClr val="00E4FF"/>
              </a:solidFill>
            </a:endParaRPr>
          </a:p>
        </p:txBody>
      </p:sp>
      <p:pic>
        <p:nvPicPr>
          <p:cNvPr id="468" name="Google Shape;468;p79"/>
          <p:cNvPicPr preferRelativeResize="0"/>
          <p:nvPr/>
        </p:nvPicPr>
        <p:blipFill rotWithShape="1">
          <a:blip r:embed="rId4">
            <a:alphaModFix/>
          </a:blip>
          <a:srcRect l="-220" t="31853" r="-210" b="24826"/>
          <a:stretch/>
        </p:blipFill>
        <p:spPr>
          <a:xfrm>
            <a:off x="288675" y="301025"/>
            <a:ext cx="8568000" cy="3695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80"/>
          <p:cNvSpPr txBox="1"/>
          <p:nvPr/>
        </p:nvSpPr>
        <p:spPr>
          <a:xfrm>
            <a:off x="288675" y="2195200"/>
            <a:ext cx="8568000" cy="14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rgbClr val="00E4FF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>
                <a:solidFill>
                  <a:srgbClr val="00E4FF"/>
                </a:solidFill>
              </a:rPr>
              <a:t>Creative place-making in </a:t>
            </a:r>
            <a:r>
              <a:rPr lang="en" sz="2400" b="1" u="sng">
                <a:solidFill>
                  <a:srgbClr val="00E4FF"/>
                </a:solidFill>
              </a:rPr>
              <a:t>urban centers</a:t>
            </a:r>
            <a:r>
              <a:rPr lang="en" sz="2400" b="1">
                <a:solidFill>
                  <a:srgbClr val="00E4FF"/>
                </a:solidFill>
              </a:rPr>
              <a:t> </a:t>
            </a:r>
            <a:br>
              <a:rPr lang="en" sz="2400" b="1">
                <a:solidFill>
                  <a:srgbClr val="00E4FF"/>
                </a:solidFill>
              </a:rPr>
            </a:br>
            <a:r>
              <a:rPr lang="en" sz="2400" b="1">
                <a:solidFill>
                  <a:srgbClr val="00E4FF"/>
                </a:solidFill>
              </a:rPr>
              <a:t>and </a:t>
            </a:r>
            <a:r>
              <a:rPr lang="en" sz="2400" b="1" u="sng">
                <a:solidFill>
                  <a:srgbClr val="00E4FF"/>
                </a:solidFill>
              </a:rPr>
              <a:t>rural communities</a:t>
            </a:r>
            <a:endParaRPr sz="2400" b="1" u="sng">
              <a:solidFill>
                <a:srgbClr val="00E4FF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rgbClr val="00E4FF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1">
              <a:solidFill>
                <a:srgbClr val="00E4FF"/>
              </a:solidFill>
            </a:endParaRPr>
          </a:p>
        </p:txBody>
      </p:sp>
      <p:pic>
        <p:nvPicPr>
          <p:cNvPr id="474" name="Google Shape;474;p80"/>
          <p:cNvPicPr preferRelativeResize="0"/>
          <p:nvPr/>
        </p:nvPicPr>
        <p:blipFill rotWithShape="1">
          <a:blip r:embed="rId3">
            <a:alphaModFix/>
          </a:blip>
          <a:srcRect l="-220" t="31852" r="-210" b="47953"/>
          <a:stretch/>
        </p:blipFill>
        <p:spPr>
          <a:xfrm>
            <a:off x="288675" y="301025"/>
            <a:ext cx="8568000" cy="1722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3" y="0"/>
            <a:ext cx="9144015" cy="571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61050" y="5166360"/>
            <a:ext cx="2543695" cy="3108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9" name="Google Shape;479;p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714990"/>
          </a:xfrm>
          <a:prstGeom prst="rect">
            <a:avLst/>
          </a:prstGeom>
          <a:noFill/>
          <a:ln>
            <a:noFill/>
          </a:ln>
        </p:spPr>
      </p:pic>
      <p:sp>
        <p:nvSpPr>
          <p:cNvPr id="480" name="Google Shape;480;p81"/>
          <p:cNvSpPr txBox="1"/>
          <p:nvPr/>
        </p:nvSpPr>
        <p:spPr>
          <a:xfrm>
            <a:off x="622200" y="4043192"/>
            <a:ext cx="7899600" cy="85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6FD0DC"/>
                </a:solidFill>
              </a:rPr>
              <a:t>Can we connect the dots?</a:t>
            </a:r>
            <a:endParaRPr sz="3600">
              <a:solidFill>
                <a:srgbClr val="6FD0DC"/>
              </a:solidFill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82"/>
          <p:cNvSpPr txBox="1"/>
          <p:nvPr/>
        </p:nvSpPr>
        <p:spPr>
          <a:xfrm>
            <a:off x="3388925" y="1160419"/>
            <a:ext cx="4608900" cy="56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F58300"/>
                </a:solidFill>
              </a:rPr>
              <a:t>CHAWNE PAIGE</a:t>
            </a:r>
            <a:endParaRPr sz="2400">
              <a:solidFill>
                <a:srgbClr val="F58300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rgbClr val="434343"/>
                </a:solidFill>
                <a:latin typeface="Roboto"/>
                <a:ea typeface="Roboto"/>
                <a:cs typeface="Roboto"/>
                <a:sym typeface="Roboto"/>
              </a:rPr>
              <a:t>waterloocenterforthearts.org</a:t>
            </a:r>
            <a:endParaRPr sz="2000" b="1">
              <a:solidFill>
                <a:srgbClr val="43434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434343"/>
              </a:solidFill>
            </a:endParaRPr>
          </a:p>
        </p:txBody>
      </p:sp>
      <p:sp>
        <p:nvSpPr>
          <p:cNvPr id="486" name="Google Shape;486;p82"/>
          <p:cNvSpPr txBox="1"/>
          <p:nvPr/>
        </p:nvSpPr>
        <p:spPr>
          <a:xfrm>
            <a:off x="3388925" y="2380369"/>
            <a:ext cx="4608900" cy="59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CE0875"/>
                </a:solidFill>
              </a:rPr>
              <a:t>HEIDI FUCHTMAN</a:t>
            </a:r>
            <a:endParaRPr sz="2400">
              <a:solidFill>
                <a:srgbClr val="CE0875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rgbClr val="434343"/>
                </a:solidFill>
              </a:rPr>
              <a:t>youthartteam.com</a:t>
            </a:r>
            <a:endParaRPr sz="2000" b="1">
              <a:solidFill>
                <a:srgbClr val="434343"/>
              </a:solidFill>
            </a:endParaRPr>
          </a:p>
        </p:txBody>
      </p:sp>
      <p:sp>
        <p:nvSpPr>
          <p:cNvPr id="487" name="Google Shape;487;p82"/>
          <p:cNvSpPr txBox="1"/>
          <p:nvPr/>
        </p:nvSpPr>
        <p:spPr>
          <a:xfrm>
            <a:off x="3388925" y="3588931"/>
            <a:ext cx="4608900" cy="56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6FD0DC"/>
                </a:solidFill>
              </a:rPr>
              <a:t>JON BERG</a:t>
            </a:r>
            <a:endParaRPr sz="2400">
              <a:solidFill>
                <a:srgbClr val="6FD0DC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rgbClr val="434343"/>
                </a:solidFill>
              </a:rPr>
              <a:t>iowaculture.gov/arts.com</a:t>
            </a:r>
            <a:endParaRPr sz="2000" b="1">
              <a:solidFill>
                <a:srgbClr val="434343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434343"/>
              </a:solidFill>
            </a:endParaRPr>
          </a:p>
        </p:txBody>
      </p:sp>
      <p:pic>
        <p:nvPicPr>
          <p:cNvPr id="488" name="Google Shape;488;p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74612" y="2494091"/>
            <a:ext cx="685388" cy="675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9" name="Google Shape;489;p8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23689" y="3871302"/>
            <a:ext cx="1537408" cy="345918"/>
          </a:xfrm>
          <a:prstGeom prst="rect">
            <a:avLst/>
          </a:prstGeom>
          <a:noFill/>
          <a:ln>
            <a:noFill/>
          </a:ln>
        </p:spPr>
      </p:pic>
      <p:pic>
        <p:nvPicPr>
          <p:cNvPr id="490" name="Google Shape;490;p8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10575" y="1220575"/>
            <a:ext cx="1240826" cy="77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3" y="-76200"/>
            <a:ext cx="9144015" cy="571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61050" y="5166360"/>
            <a:ext cx="2543695" cy="3108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3" y="0"/>
            <a:ext cx="9144015" cy="571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61050" y="5166360"/>
            <a:ext cx="2543695" cy="3108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294</Words>
  <Application>Microsoft Office PowerPoint</Application>
  <PresentationFormat>On-screen Show (16:10)</PresentationFormat>
  <Paragraphs>65</Paragraphs>
  <Slides>71</Slides>
  <Notes>70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71</vt:i4>
      </vt:variant>
    </vt:vector>
  </HeadingPairs>
  <TitlesOfParts>
    <vt:vector size="74" baseType="lpstr">
      <vt:lpstr>Arial</vt:lpstr>
      <vt:lpstr>Roboto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Jessica Vogel</dc:creator>
  <cp:lastModifiedBy>Jessica Vogel</cp:lastModifiedBy>
  <cp:revision>1</cp:revision>
  <dcterms:modified xsi:type="dcterms:W3CDTF">2022-09-16T14:49:16Z</dcterms:modified>
</cp:coreProperties>
</file>